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2" r:id="rId3"/>
    <p:sldId id="292" r:id="rId4"/>
    <p:sldId id="258" r:id="rId5"/>
    <p:sldId id="293" r:id="rId6"/>
    <p:sldId id="294" r:id="rId7"/>
    <p:sldId id="296" r:id="rId8"/>
    <p:sldId id="297" r:id="rId9"/>
    <p:sldId id="269" r:id="rId10"/>
    <p:sldId id="284" r:id="rId11"/>
    <p:sldId id="283" r:id="rId12"/>
  </p:sldIdLst>
  <p:sldSz cx="18288000" cy="10287000"/>
  <p:notesSz cx="6858000" cy="9144000"/>
  <p:embeddedFontLst>
    <p:embeddedFont>
      <p:font typeface="Agrandir Wide Thin" panose="020B0604020202020204" charset="0"/>
      <p:regular r:id="rId13"/>
    </p:embeddedFont>
    <p:embeddedFont>
      <p:font typeface="Agrandir Wide Thin Bold" panose="020B0604020202020204" charset="0"/>
      <p:regular r:id="rId14"/>
    </p:embeddedFont>
    <p:embeddedFont>
      <p:font typeface="DM Sans" pitchFamily="2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71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produto.mercadolivre.com.br/MLB-2200966407-rack-de-servidor-parede-12u-_JM?matt_tool=76735400&amp;matt_word=&amp;matt_source=google&amp;matt_campaign_id=14303413823&amp;matt_ad_group_id=125956126719&amp;matt_match_type=&amp;matt_network=g&amp;matt_device=c&amp;matt_creative=543112166789&amp;matt_keyword=&amp;matt_ad_position=&amp;matt_ad_type=pla&amp;matt_merchant_id=392338008&amp;matt_product_id=MLB2200966407&amp;matt_product_partition_id=2270299237635&amp;matt_target_id=aud-2009166904988:pla-2270299237635&amp;cq_src=google_ads&amp;cq_cmp=14303413823&amp;cq_net=g&amp;cq_plt=gp&amp;cq_med=pla&amp;gad_source=1&amp;gclid=Cj0KCQjwpNuyBhCuARIsANJqL9OvuwrqL79Uo0z4gdRKD_3Mk7N1ODTFt6Yv2Oym3HZzJ1d6znbPhqwaAqrkEALw_wcB" TargetMode="External"/><Relationship Id="rId13" Type="http://schemas.openxmlformats.org/officeDocument/2006/relationships/hyperlink" Target="https://www.kabum.com.br/produto/397569/mikrotik-routerboard-rb4011igs-56hacq2hnd-in?gad_source=1" TargetMode="External"/><Relationship Id="rId3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96a1c86e-5f4f-4119-926b-95daff09a9af" TargetMode="External"/><Relationship Id="rId7" Type="http://schemas.openxmlformats.org/officeDocument/2006/relationships/hyperlink" Target="https://produto.mercadolivre.com.br/MLB-4590133870-porta-saida-de-emergncia-com-barra-antipnico-_JM?matt_tool=14372353&amp;matt_word=&amp;matt_source=google&amp;matt_campaign_id=14302215552&amp;matt_ad_group_id=150145935327&amp;matt_match_type=&amp;matt_network=g&amp;matt_device=c&amp;matt_creative=649558500191&amp;matt_keyword=&amp;matt_ad_position=&amp;matt_ad_type=pla&amp;matt_merchant_id=5348658287&amp;matt_product_id=MLB4590133870&amp;matt_product_partition_id=2269030433945&amp;matt_target_id=pla-2269030433945&amp;cq_src=google_ads&amp;cq_cmp=14302215552&amp;cq_net=g&amp;cq_plt=gp&amp;cq_med=pla&amp;gad_source=1" TargetMode="External"/><Relationship Id="rId12" Type="http://schemas.openxmlformats.org/officeDocument/2006/relationships/hyperlink" Target="https://tim.com.br/rj/para-empresas/pequenas-e-medias-empresas/tim-ultrafibra" TargetMode="External"/><Relationship Id="rId2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fca6b943-0721-4416-ad4e-2f7d44e95a93" TargetMode="External"/><Relationship Id="rId16" Type="http://schemas.openxmlformats.org/officeDocument/2006/relationships/hyperlink" Target="https://www.americanas.com.br/produto/7478936670/ar-condicionado-split-12-000-btus-lg-s3-uq12ja31k-ciclo-frio-dual-inverter-wi-fi-com-voice-ia-branco-220v?opn=YSMESP&amp;offerId=65805f39cc553093857d3e62&amp;epar=bp_pl_px_go_pmax_clima_3p_split_pa_2&amp;gclsrc=aw.ds&amp;gad_source=1&amp;gclid=Cj0KCQjwu8uyBhC6ARIsAKwBGpSkGf1ZByxeLmAc8ZxZhUtL5jOieJW4qO2DNFivFuJwudolFNRWLXIaAmTWEALw_wcB&amp;voltagem=220V&amp;condition=NEW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debian.org/" TargetMode="External"/><Relationship Id="rId11" Type="http://schemas.openxmlformats.org/officeDocument/2006/relationships/hyperlink" Target="https://www.amazon.com.br/SWITCH-GERENCI%C3%81VEL-GIGABIT-JETSTREAM-TL-SG3428/dp/B08MH7LN99/ref=asc_df_B08MH7LN99/?tag=googleshopp00-20&amp;linkCode=df0&amp;hvadid=379793387903&amp;hvpos=&amp;hvnetw=g&amp;hvrand=5872358271779732402&amp;hvpone=&amp;hvptwo=&amp;hvqmt=&amp;hvdev=c&amp;hvdvcmdl=&amp;hvlocint=&amp;hvlocphy=1001625&amp;hvtargid=pla-1157629037945&amp;psc=1&amp;mcid=dfdaee4129d333c6919e0e833e36c452" TargetMode="External"/><Relationship Id="rId5" Type="http://schemas.openxmlformats.org/officeDocument/2006/relationships/hyperlink" Target="https://www.dell.com/pt-br/shop/servidores-armazenamento-rede/servidor-rack-poweredge-r250/spd/poweredge-r250/pe_r250_15318_bcc_1?configurationid=d04c062e-bc99-4c8f-88f3-255ddf7a4061" TargetMode="External"/><Relationship Id="rId15" Type="http://schemas.openxmlformats.org/officeDocument/2006/relationships/hyperlink" Target="https://www.gensetec.com.br/geradores-de-energia-a-diesel/gerador-de-energia-toyama-td25sge3" TargetMode="External"/><Relationship Id="rId10" Type="http://schemas.openxmlformats.org/officeDocument/2006/relationships/hyperlink" Target="https://www.amazon.com.br/Metros-Cabo-Cat5e-Furukawa-Sohoplus/dp/B0CFVXJWPB/ref=asc_df_B0CFVXJWPB/?tag=googleshopp00-20&amp;linkCode=df0&amp;hvadid=647556432235&amp;hvpos=&amp;hvnetw=g&amp;hvrand=16843399460470190449&amp;hvpone=&amp;hvptwo=&amp;hvqmt=&amp;hvdev=c&amp;hvdvcmdl=&amp;hvlocint=&amp;hvlocphy=1001625&amp;hvtargid=pla-2265709287090&amp;psc=1&amp;mcid=3d1ab390ccd03829b5bc1dec0e595d6c" TargetMode="External"/><Relationship Id="rId4" Type="http://schemas.openxmlformats.org/officeDocument/2006/relationships/hyperlink" Target="https://www.dell.com/pt-br/shop/servidores-armazenamento-rede/servidor-rack-poweredge-r760xs/spd/poweredge-r760xs/pe_r760xs_16830_bcc_1?gacd=9687031-14063-5761040-273175705-0&amp;dgc=ST&amp;gad_source=1&amp;configurationid=a1252161-e818-4eeb-9ff1-b9c7cc0ba3db" TargetMode="External"/><Relationship Id="rId9" Type="http://schemas.openxmlformats.org/officeDocument/2006/relationships/hyperlink" Target="https://www.kabum.com.br/produto/242186/fechadura-digital-kabum-smart-500-biometria-controle-via-aplicativo-vidro-preto-com-macaneta-kbsg001?gad_source=1" TargetMode="External"/><Relationship Id="rId14" Type="http://schemas.openxmlformats.org/officeDocument/2006/relationships/hyperlink" Target="https://pbstore.com.br/nobreak-sms-keort-br-20-kva-e-s-220v-p-bat-int-28710.html?gad_source=1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96a1c86e-5f4f-4119-926b-95daff09a9af" TargetMode="External"/><Relationship Id="rId7" Type="http://schemas.openxmlformats.org/officeDocument/2006/relationships/hyperlink" Target="https://masterdaweb.com/colocation/" TargetMode="External"/><Relationship Id="rId2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fca6b943-0721-4416-ad4e-2f7d44e95a93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debian.org/" TargetMode="External"/><Relationship Id="rId5" Type="http://schemas.openxmlformats.org/officeDocument/2006/relationships/hyperlink" Target="https://www.dell.com/pt-br/shop/servidores-armazenamento-rede/servidor-rack-poweredge-r250/spd/poweredge-r250/pe_r250_15318_bcc_1?configurationid=d04c062e-bc99-4c8f-88f3-255ddf7a4061" TargetMode="External"/><Relationship Id="rId4" Type="http://schemas.openxmlformats.org/officeDocument/2006/relationships/hyperlink" Target="https://www.dell.com/pt-br/shop/servidores-armazenamento-rede/servidor-rack-poweredge-r760xs/spd/poweredge-r760xs/pe_r760xs_16830_bcc_1?gacd=9687031-14063-5761040-273175705-0&amp;dgc=ST&amp;gad_source=1&amp;configurationid=a1252161-e818-4eeb-9ff1-b9c7cc0ba3d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2548" r="12548" b="25096"/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 rot="7925919">
            <a:off x="10107105" y="3084493"/>
            <a:ext cx="16999383" cy="10137814"/>
          </a:xfrm>
          <a:custGeom>
            <a:avLst/>
            <a:gdLst/>
            <a:ahLst/>
            <a:cxnLst/>
            <a:rect l="l" t="t" r="r" b="b"/>
            <a:pathLst>
              <a:path w="16999383" h="10137814">
                <a:moveTo>
                  <a:pt x="0" y="0"/>
                </a:moveTo>
                <a:lnTo>
                  <a:pt x="16999383" y="0"/>
                </a:lnTo>
                <a:lnTo>
                  <a:pt x="16999383" y="10137814"/>
                </a:lnTo>
                <a:lnTo>
                  <a:pt x="0" y="101378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2535377">
            <a:off x="-11788555" y="-1657102"/>
            <a:ext cx="16999383" cy="10137814"/>
          </a:xfrm>
          <a:custGeom>
            <a:avLst/>
            <a:gdLst/>
            <a:ahLst/>
            <a:cxnLst/>
            <a:rect l="l" t="t" r="r" b="b"/>
            <a:pathLst>
              <a:path w="16999383" h="10137814">
                <a:moveTo>
                  <a:pt x="0" y="0"/>
                </a:moveTo>
                <a:lnTo>
                  <a:pt x="16999383" y="0"/>
                </a:lnTo>
                <a:lnTo>
                  <a:pt x="16999383" y="10137813"/>
                </a:lnTo>
                <a:lnTo>
                  <a:pt x="0" y="101378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-10800000">
            <a:off x="0" y="5715000"/>
            <a:ext cx="18288000" cy="4572000"/>
            <a:chOff x="0" y="0"/>
            <a:chExt cx="24384000" cy="6096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192000" cy="6096000"/>
            </a:xfrm>
            <a:custGeom>
              <a:avLst/>
              <a:gdLst/>
              <a:ahLst/>
              <a:cxnLst/>
              <a:rect l="l" t="t" r="r" b="b"/>
              <a:pathLst>
                <a:path w="12192000" h="6096000">
                  <a:moveTo>
                    <a:pt x="0" y="0"/>
                  </a:moveTo>
                  <a:lnTo>
                    <a:pt x="12192000" y="0"/>
                  </a:lnTo>
                  <a:lnTo>
                    <a:pt x="12192000" y="6096000"/>
                  </a:lnTo>
                  <a:lnTo>
                    <a:pt x="0" y="609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12192000" y="0"/>
              <a:ext cx="12192000" cy="6096000"/>
            </a:xfrm>
            <a:custGeom>
              <a:avLst/>
              <a:gdLst/>
              <a:ahLst/>
              <a:cxnLst/>
              <a:rect l="l" t="t" r="r" b="b"/>
              <a:pathLst>
                <a:path w="12192000" h="6096000">
                  <a:moveTo>
                    <a:pt x="0" y="0"/>
                  </a:moveTo>
                  <a:lnTo>
                    <a:pt x="12192000" y="0"/>
                  </a:lnTo>
                  <a:lnTo>
                    <a:pt x="12192000" y="6096000"/>
                  </a:lnTo>
                  <a:lnTo>
                    <a:pt x="0" y="609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646673" y="4570264"/>
            <a:ext cx="15690164" cy="5078313"/>
            <a:chOff x="0" y="-2437302"/>
            <a:chExt cx="20920219" cy="6771083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2437302"/>
              <a:ext cx="19328871" cy="45140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3200"/>
                </a:lnSpc>
              </a:pPr>
              <a:r>
                <a:rPr lang="en-US" sz="11000" dirty="0">
                  <a:solidFill>
                    <a:srgbClr val="FFFFFF"/>
                  </a:solidFill>
                  <a:latin typeface="Agrandir Wide Thin"/>
                </a:rPr>
                <a:t>Infraestrutura </a:t>
              </a:r>
            </a:p>
            <a:p>
              <a:pPr algn="l">
                <a:lnSpc>
                  <a:spcPts val="13200"/>
                </a:lnSpc>
              </a:pPr>
              <a:r>
                <a:rPr lang="en-US" sz="11000" dirty="0">
                  <a:solidFill>
                    <a:srgbClr val="FFFFFF"/>
                  </a:solidFill>
                  <a:latin typeface="Agrandir Wide Thin"/>
                </a:rPr>
                <a:t>de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076753"/>
              <a:ext cx="20920219" cy="22570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3200"/>
                </a:lnSpc>
                <a:spcBef>
                  <a:spcPct val="0"/>
                </a:spcBef>
              </a:pPr>
              <a:r>
                <a:rPr lang="en-US" sz="11000" dirty="0">
                  <a:solidFill>
                    <a:srgbClr val="47F4F4"/>
                  </a:solidFill>
                  <a:latin typeface="Agrandir Wide Thin Bold"/>
                </a:rPr>
                <a:t>Datacenter</a:t>
              </a:r>
              <a:endParaRPr lang="en-US" sz="110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13" name="AutoShape 13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4" name="AutoShape 1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5" name="AutoShape 15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6" name="TextBox 16"/>
          <p:cNvSpPr txBox="1"/>
          <p:nvPr/>
        </p:nvSpPr>
        <p:spPr>
          <a:xfrm>
            <a:off x="11923261" y="547687"/>
            <a:ext cx="5605042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600"/>
              </a:lnSpc>
              <a:spcBef>
                <a:spcPct val="0"/>
              </a:spcBef>
            </a:pPr>
            <a:r>
              <a:rPr lang="en-US" sz="3000" u="none">
                <a:solidFill>
                  <a:srgbClr val="FFFFFF"/>
                </a:solidFill>
                <a:latin typeface="Agrandir Wide Thin Bold"/>
              </a:rPr>
              <a:t>COMPANY TIMELINE</a:t>
            </a:r>
          </a:p>
        </p:txBody>
      </p:sp>
      <p:grpSp>
        <p:nvGrpSpPr>
          <p:cNvPr id="17" name="Group 17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18" name="AutoShape 18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9" name="AutoShape 19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0" name="AutoShape 20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875745"/>
            <a:ext cx="18288000" cy="3411255"/>
          </a:xfrm>
          <a:custGeom>
            <a:avLst/>
            <a:gdLst/>
            <a:ahLst/>
            <a:cxnLst/>
            <a:rect l="l" t="t" r="r" b="b"/>
            <a:pathLst>
              <a:path w="18798404" h="4226454">
                <a:moveTo>
                  <a:pt x="0" y="0"/>
                </a:moveTo>
                <a:lnTo>
                  <a:pt x="18798404" y="0"/>
                </a:lnTo>
                <a:lnTo>
                  <a:pt x="18798404" y="4226454"/>
                </a:lnTo>
                <a:lnTo>
                  <a:pt x="0" y="42264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064637" y="3482571"/>
            <a:ext cx="14158726" cy="4268593"/>
            <a:chOff x="0" y="0"/>
            <a:chExt cx="18878302" cy="5691457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234481"/>
              <a:ext cx="18878302" cy="5222495"/>
              <a:chOff x="0" y="0"/>
              <a:chExt cx="60320758" cy="16687141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72390" y="72390"/>
                <a:ext cx="60175976" cy="16542362"/>
              </a:xfrm>
              <a:custGeom>
                <a:avLst/>
                <a:gdLst/>
                <a:ahLst/>
                <a:cxnLst/>
                <a:rect l="l" t="t" r="r" b="b"/>
                <a:pathLst>
                  <a:path w="60175976" h="16542362">
                    <a:moveTo>
                      <a:pt x="0" y="0"/>
                    </a:moveTo>
                    <a:lnTo>
                      <a:pt x="60175976" y="0"/>
                    </a:lnTo>
                    <a:lnTo>
                      <a:pt x="60175976" y="16542362"/>
                    </a:lnTo>
                    <a:lnTo>
                      <a:pt x="0" y="165423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A3CAD"/>
              </a:solidFill>
            </p:spPr>
          </p:sp>
          <p:sp>
            <p:nvSpPr>
              <p:cNvPr id="6" name="Freeform 6"/>
              <p:cNvSpPr/>
              <p:nvPr/>
            </p:nvSpPr>
            <p:spPr>
              <a:xfrm>
                <a:off x="0" y="0"/>
                <a:ext cx="60320758" cy="16687141"/>
              </a:xfrm>
              <a:custGeom>
                <a:avLst/>
                <a:gdLst/>
                <a:ahLst/>
                <a:cxnLst/>
                <a:rect l="l" t="t" r="r" b="b"/>
                <a:pathLst>
                  <a:path w="60320758" h="16687141">
                    <a:moveTo>
                      <a:pt x="60175980" y="16542361"/>
                    </a:moveTo>
                    <a:lnTo>
                      <a:pt x="60320758" y="16542361"/>
                    </a:lnTo>
                    <a:lnTo>
                      <a:pt x="60320758" y="16687141"/>
                    </a:lnTo>
                    <a:lnTo>
                      <a:pt x="60175980" y="16687141"/>
                    </a:lnTo>
                    <a:lnTo>
                      <a:pt x="60175980" y="16542361"/>
                    </a:lnTo>
                    <a:close/>
                    <a:moveTo>
                      <a:pt x="0" y="144780"/>
                    </a:moveTo>
                    <a:lnTo>
                      <a:pt x="144780" y="144780"/>
                    </a:lnTo>
                    <a:lnTo>
                      <a:pt x="144780" y="16542361"/>
                    </a:lnTo>
                    <a:lnTo>
                      <a:pt x="0" y="16542361"/>
                    </a:lnTo>
                    <a:lnTo>
                      <a:pt x="0" y="144780"/>
                    </a:lnTo>
                    <a:close/>
                    <a:moveTo>
                      <a:pt x="0" y="16542361"/>
                    </a:moveTo>
                    <a:lnTo>
                      <a:pt x="144780" y="16542361"/>
                    </a:lnTo>
                    <a:lnTo>
                      <a:pt x="144780" y="16687141"/>
                    </a:lnTo>
                    <a:lnTo>
                      <a:pt x="0" y="16687141"/>
                    </a:lnTo>
                    <a:lnTo>
                      <a:pt x="0" y="16542361"/>
                    </a:lnTo>
                    <a:close/>
                    <a:moveTo>
                      <a:pt x="60175980" y="144780"/>
                    </a:moveTo>
                    <a:lnTo>
                      <a:pt x="60320758" y="144780"/>
                    </a:lnTo>
                    <a:lnTo>
                      <a:pt x="60320758" y="16542361"/>
                    </a:lnTo>
                    <a:lnTo>
                      <a:pt x="60175980" y="16542361"/>
                    </a:lnTo>
                    <a:lnTo>
                      <a:pt x="60175980" y="144780"/>
                    </a:lnTo>
                    <a:close/>
                    <a:moveTo>
                      <a:pt x="144780" y="16542361"/>
                    </a:moveTo>
                    <a:lnTo>
                      <a:pt x="60175980" y="16542361"/>
                    </a:lnTo>
                    <a:lnTo>
                      <a:pt x="60175980" y="16687141"/>
                    </a:lnTo>
                    <a:lnTo>
                      <a:pt x="144780" y="16687141"/>
                    </a:lnTo>
                    <a:lnTo>
                      <a:pt x="144780" y="16542361"/>
                    </a:lnTo>
                    <a:close/>
                    <a:moveTo>
                      <a:pt x="60175980" y="0"/>
                    </a:moveTo>
                    <a:lnTo>
                      <a:pt x="60320758" y="0"/>
                    </a:lnTo>
                    <a:lnTo>
                      <a:pt x="60320758" y="144780"/>
                    </a:lnTo>
                    <a:lnTo>
                      <a:pt x="60175980" y="144780"/>
                    </a:lnTo>
                    <a:lnTo>
                      <a:pt x="60175980" y="0"/>
                    </a:lnTo>
                    <a:close/>
                    <a:moveTo>
                      <a:pt x="0" y="0"/>
                    </a:moveTo>
                    <a:lnTo>
                      <a:pt x="144780" y="0"/>
                    </a:lnTo>
                    <a:lnTo>
                      <a:pt x="144780" y="144780"/>
                    </a:lnTo>
                    <a:lnTo>
                      <a:pt x="0" y="144780"/>
                    </a:lnTo>
                    <a:lnTo>
                      <a:pt x="0" y="0"/>
                    </a:lnTo>
                    <a:close/>
                    <a:moveTo>
                      <a:pt x="144780" y="0"/>
                    </a:moveTo>
                    <a:lnTo>
                      <a:pt x="60175980" y="0"/>
                    </a:lnTo>
                    <a:lnTo>
                      <a:pt x="60175980" y="144780"/>
                    </a:lnTo>
                    <a:lnTo>
                      <a:pt x="144780" y="144780"/>
                    </a:lnTo>
                    <a:lnTo>
                      <a:pt x="144780" y="0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0" y="0"/>
              <a:ext cx="18878302" cy="5691457"/>
              <a:chOff x="0" y="0"/>
              <a:chExt cx="30464980" cy="9184625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30464981" cy="9184625"/>
              </a:xfrm>
              <a:custGeom>
                <a:avLst/>
                <a:gdLst/>
                <a:ahLst/>
                <a:cxnLst/>
                <a:rect l="l" t="t" r="r" b="b"/>
                <a:pathLst>
                  <a:path w="30464981" h="9184625">
                    <a:moveTo>
                      <a:pt x="0" y="0"/>
                    </a:moveTo>
                    <a:lnTo>
                      <a:pt x="0" y="9184625"/>
                    </a:lnTo>
                    <a:lnTo>
                      <a:pt x="30464981" y="9184625"/>
                    </a:lnTo>
                    <a:lnTo>
                      <a:pt x="30464981" y="0"/>
                    </a:lnTo>
                    <a:lnTo>
                      <a:pt x="0" y="0"/>
                    </a:lnTo>
                    <a:close/>
                    <a:moveTo>
                      <a:pt x="30404020" y="9123665"/>
                    </a:moveTo>
                    <a:lnTo>
                      <a:pt x="59690" y="9123665"/>
                    </a:lnTo>
                    <a:lnTo>
                      <a:pt x="59690" y="59690"/>
                    </a:lnTo>
                    <a:lnTo>
                      <a:pt x="30404020" y="59690"/>
                    </a:lnTo>
                    <a:lnTo>
                      <a:pt x="30404020" y="9123665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</p:grpSp>
      <p:sp>
        <p:nvSpPr>
          <p:cNvPr id="10" name="TextBox 10"/>
          <p:cNvSpPr txBox="1"/>
          <p:nvPr/>
        </p:nvSpPr>
        <p:spPr>
          <a:xfrm>
            <a:off x="2818025" y="3941437"/>
            <a:ext cx="12651949" cy="3745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66FFFF"/>
                </a:solidFill>
                <a:latin typeface="DM Sans"/>
              </a:rPr>
              <a:t>Alunos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	</a:t>
            </a:r>
            <a:r>
              <a:rPr lang="en-US" sz="3000" dirty="0">
                <a:solidFill>
                  <a:srgbClr val="66FFFF"/>
                </a:solidFill>
                <a:latin typeface="DM Sans"/>
              </a:rPr>
              <a:t>Lucas Souza Pereira – 01224070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   </a:t>
            </a:r>
            <a:r>
              <a:rPr lang="pt-BR" sz="3200" b="0" i="0" dirty="0">
                <a:solidFill>
                  <a:srgbClr val="66FFFF"/>
                </a:solidFill>
                <a:effectLst/>
                <a:latin typeface="gg sans"/>
              </a:rPr>
              <a:t>Pedro Henrique Félix da Fonseca - 01528288</a:t>
            </a:r>
            <a:r>
              <a:rPr lang="en-US" sz="3000" dirty="0">
                <a:solidFill>
                  <a:srgbClr val="66FFFF"/>
                </a:solidFill>
                <a:latin typeface="DM Sans"/>
              </a:rPr>
              <a:t> 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   Ewerton Rosendo da Silva - 01510422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   </a:t>
            </a:r>
            <a:r>
              <a:rPr lang="pt-BR" sz="3000" dirty="0">
                <a:solidFill>
                  <a:srgbClr val="47F4F4"/>
                </a:solidFill>
                <a:latin typeface="DM Sans"/>
              </a:rPr>
              <a:t>Lidyce Amanda Gomes de Oliveira – 01550458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	</a:t>
            </a:r>
            <a:r>
              <a:rPr lang="pt-BR" sz="3000" dirty="0">
                <a:solidFill>
                  <a:srgbClr val="47F4F4"/>
                </a:solidFill>
                <a:latin typeface="DM Sans"/>
              </a:rPr>
              <a:t>Alanis Pereira da Silva - 01535211</a:t>
            </a:r>
            <a:endParaRPr lang="en-US" sz="3000" dirty="0">
              <a:solidFill>
                <a:srgbClr val="47F4F4"/>
              </a:solidFill>
              <a:latin typeface="DM Sans"/>
            </a:endParaRPr>
          </a:p>
          <a:p>
            <a:pPr algn="just">
              <a:lnSpc>
                <a:spcPts val="4200"/>
              </a:lnSpc>
            </a:pPr>
            <a:endParaRPr lang="en-US" sz="3000" dirty="0">
              <a:solidFill>
                <a:srgbClr val="47F4F4"/>
              </a:solidFill>
              <a:latin typeface="DM Sa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5142362" y="776287"/>
            <a:ext cx="8003276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dirty="0">
                <a:solidFill>
                  <a:srgbClr val="FFFFFF"/>
                </a:solidFill>
                <a:latin typeface="Agrandir Wide Thin Bold"/>
              </a:rPr>
              <a:t>Creditos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5" name="AutoShape 5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" name="Group 6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7" name="AutoShape 7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9" name="AutoShape 9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Freeform 10"/>
          <p:cNvSpPr/>
          <p:nvPr/>
        </p:nvSpPr>
        <p:spPr>
          <a:xfrm>
            <a:off x="3178441" y="5982448"/>
            <a:ext cx="11931118" cy="8807335"/>
          </a:xfrm>
          <a:custGeom>
            <a:avLst/>
            <a:gdLst/>
            <a:ahLst/>
            <a:cxnLst/>
            <a:rect l="l" t="t" r="r" b="b"/>
            <a:pathLst>
              <a:path w="11931118" h="8807335">
                <a:moveTo>
                  <a:pt x="0" y="0"/>
                </a:moveTo>
                <a:lnTo>
                  <a:pt x="11931118" y="0"/>
                </a:lnTo>
                <a:lnTo>
                  <a:pt x="11931118" y="8807335"/>
                </a:lnTo>
                <a:lnTo>
                  <a:pt x="0" y="8807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3178441" y="-4502783"/>
            <a:ext cx="11931118" cy="8807335"/>
          </a:xfrm>
          <a:custGeom>
            <a:avLst/>
            <a:gdLst/>
            <a:ahLst/>
            <a:cxnLst/>
            <a:rect l="l" t="t" r="r" b="b"/>
            <a:pathLst>
              <a:path w="11931118" h="8807335">
                <a:moveTo>
                  <a:pt x="0" y="0"/>
                </a:moveTo>
                <a:lnTo>
                  <a:pt x="11931118" y="0"/>
                </a:lnTo>
                <a:lnTo>
                  <a:pt x="11931118" y="8807335"/>
                </a:lnTo>
                <a:lnTo>
                  <a:pt x="0" y="8807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2054680" y="3362325"/>
            <a:ext cx="14178639" cy="2616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0400"/>
              </a:lnSpc>
              <a:spcBef>
                <a:spcPct val="0"/>
              </a:spcBef>
            </a:pPr>
            <a:r>
              <a:rPr lang="en-US" sz="17000" u="none" dirty="0">
                <a:solidFill>
                  <a:srgbClr val="FFFFFF"/>
                </a:solidFill>
                <a:latin typeface="Agrandir Wide Thin Bold"/>
              </a:rPr>
              <a:t>Obrigado!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62000" y="1000125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u="none" dirty="0">
                <a:solidFill>
                  <a:srgbClr val="FFFFFF"/>
                </a:solidFill>
                <a:latin typeface="Agrandir Wide Thin Bold"/>
              </a:rPr>
              <a:t>Requisitos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922158" y="3859639"/>
            <a:ext cx="4342404" cy="834794"/>
            <a:chOff x="0" y="-98915"/>
            <a:chExt cx="5789872" cy="1113059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600865" y="4846833"/>
            <a:ext cx="5266525" cy="5027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Espaço</a:t>
            </a:r>
            <a:r>
              <a:rPr lang="pt-BR" sz="2400" dirty="0">
                <a:solidFill>
                  <a:schemeClr val="bg1"/>
                </a:solidFill>
              </a:rPr>
              <a:t>: Adequado para abrigar servidores, racks, e equipamentos de rede.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Energia</a:t>
            </a:r>
            <a:r>
              <a:rPr lang="pt-BR" sz="2400" dirty="0">
                <a:solidFill>
                  <a:schemeClr val="bg1"/>
                </a:solidFill>
              </a:rPr>
              <a:t>: UPS e geradores.</a:t>
            </a:r>
            <a:endParaRPr lang="pt-BR" sz="24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Resfriamento</a:t>
            </a:r>
            <a:r>
              <a:rPr lang="pt-BR" sz="2400" dirty="0">
                <a:solidFill>
                  <a:schemeClr val="bg1"/>
                </a:solidFill>
              </a:rPr>
              <a:t>: Arcondicionado split inverter.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Segurança Física</a:t>
            </a:r>
            <a:r>
              <a:rPr lang="pt-BR" sz="2400" dirty="0">
                <a:solidFill>
                  <a:schemeClr val="bg1"/>
                </a:solidFill>
              </a:rPr>
              <a:t>: Controle de acesso.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Conectividade</a:t>
            </a:r>
            <a:r>
              <a:rPr lang="pt-BR" sz="2400" dirty="0">
                <a:solidFill>
                  <a:schemeClr val="bg1"/>
                </a:solidFill>
              </a:rPr>
              <a:t>: Conexões de internet de alta velocidade.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Equipamentos de Rede</a:t>
            </a:r>
            <a:r>
              <a:rPr lang="pt-BR" sz="2400" dirty="0">
                <a:solidFill>
                  <a:schemeClr val="bg1"/>
                </a:solidFill>
              </a:rPr>
              <a:t>: Switche e roteador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400" dirty="0"/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400" dirty="0"/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4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23" name="Group 23"/>
          <p:cNvGrpSpPr/>
          <p:nvPr/>
        </p:nvGrpSpPr>
        <p:grpSpPr>
          <a:xfrm>
            <a:off x="12168306" y="3933825"/>
            <a:ext cx="4342404" cy="760608"/>
            <a:chOff x="0" y="0"/>
            <a:chExt cx="5789872" cy="1014144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Nuvem</a:t>
              </a:r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11847014" y="4846833"/>
            <a:ext cx="4984988" cy="2504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dirty="0">
                <a:solidFill>
                  <a:schemeClr val="bg1"/>
                </a:solidFill>
                <a:latin typeface="DM Sans"/>
              </a:rPr>
              <a:t>Espaço</a:t>
            </a:r>
            <a:r>
              <a:rPr lang="en-US" sz="2200" dirty="0">
                <a:solidFill>
                  <a:schemeClr val="bg1"/>
                </a:solidFill>
                <a:latin typeface="DM Sans"/>
              </a:rPr>
              <a:t>: Totalmente virtual.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dirty="0">
                <a:solidFill>
                  <a:schemeClr val="bg1"/>
                </a:solidFill>
                <a:latin typeface="DM Sans"/>
              </a:rPr>
              <a:t>Conectividade</a:t>
            </a:r>
            <a:r>
              <a:rPr lang="en-US" sz="2200" dirty="0">
                <a:solidFill>
                  <a:schemeClr val="bg1"/>
                </a:solidFill>
                <a:latin typeface="DM Sans"/>
              </a:rPr>
              <a:t>: Necessita de boa conectividade.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0" name="Group 50"/>
          <p:cNvGrpSpPr/>
          <p:nvPr/>
        </p:nvGrpSpPr>
        <p:grpSpPr>
          <a:xfrm>
            <a:off x="6545232" y="3933825"/>
            <a:ext cx="4342404" cy="760608"/>
            <a:chOff x="0" y="0"/>
            <a:chExt cx="5789872" cy="1014144"/>
          </a:xfrm>
        </p:grpSpPr>
        <p:grpSp>
          <p:nvGrpSpPr>
            <p:cNvPr id="51" name="Group 51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53" name="TextBox 53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54" name="Group 54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55" name="Freeform 55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56" name="TextBox 56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57" name="TextBox 57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58" name="TextBox 58"/>
          <p:cNvSpPr txBox="1"/>
          <p:nvPr/>
        </p:nvSpPr>
        <p:spPr>
          <a:xfrm>
            <a:off x="6223940" y="4846833"/>
            <a:ext cx="4984988" cy="42997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u="none" dirty="0">
                <a:solidFill>
                  <a:schemeClr val="bg1"/>
                </a:solidFill>
                <a:latin typeface="DM Sans"/>
              </a:rPr>
              <a:t>Espaço: </a:t>
            </a:r>
            <a:r>
              <a:rPr lang="en-US" sz="2200" u="none" dirty="0">
                <a:solidFill>
                  <a:schemeClr val="bg1"/>
                </a:solidFill>
                <a:latin typeface="DM Sans"/>
              </a:rPr>
              <a:t>Alugado de Datacenter de Terceiros medidos em U.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dirty="0">
                <a:solidFill>
                  <a:schemeClr val="bg1"/>
                </a:solidFill>
                <a:latin typeface="DM Sans"/>
              </a:rPr>
              <a:t>Servidores</a:t>
            </a:r>
            <a:r>
              <a:rPr lang="en-US" sz="2200" dirty="0">
                <a:solidFill>
                  <a:schemeClr val="bg1"/>
                </a:solidFill>
                <a:latin typeface="DM Sans"/>
              </a:rPr>
              <a:t>: Enviados para o datacenter ocupando local alugado. Todo o ambiente é controlado pela empresa contratada/Datacenter.</a:t>
            </a: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000" b="1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9" name="Group 59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60" name="AutoShape 60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1" name="AutoShape 61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2" name="AutoShape 62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3" name="Group 63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4" name="AutoShape 64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5" name="AutoShape 65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6" name="AutoShape 66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02790" y="694260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u="none" dirty="0">
                <a:solidFill>
                  <a:srgbClr val="FFFFFF"/>
                </a:solidFill>
                <a:latin typeface="Agrandir Wide Thin Bold"/>
              </a:rPr>
              <a:t>Comparação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505761" y="2168551"/>
            <a:ext cx="4449383" cy="822611"/>
            <a:chOff x="0" y="-82670"/>
            <a:chExt cx="5932511" cy="1096814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41467" y="-82670"/>
              <a:ext cx="5891044" cy="1077466"/>
              <a:chOff x="0" y="-25124"/>
              <a:chExt cx="1251508" cy="2289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39112" y="-25124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2247962" y="2230554"/>
            <a:ext cx="4342404" cy="760608"/>
            <a:chOff x="0" y="0"/>
            <a:chExt cx="5789872" cy="1014144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Nuvem</a:t>
              </a:r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11926670" y="3200889"/>
            <a:ext cx="4984988" cy="46587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Custo de implementação </a:t>
            </a:r>
            <a:r>
              <a:rPr lang="en-US" sz="2200" dirty="0">
                <a:solidFill>
                  <a:srgbClr val="FFFFFF"/>
                </a:solidFill>
                <a:latin typeface="DM Sans"/>
              </a:rPr>
              <a:t>B</a:t>
            </a:r>
            <a:r>
              <a:rPr lang="en-US" sz="2200" u="none" dirty="0">
                <a:solidFill>
                  <a:srgbClr val="FFFFFF"/>
                </a:solidFill>
                <a:latin typeface="DM Sans"/>
              </a:rPr>
              <a:t>aixo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Custo variavel baseado no uso</a:t>
            </a: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Disponibilidade facilitada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Escalabilidade alta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Latência média/elevada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Riscos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Dependência de conectividade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Serviço de terceiros indisponível.</a:t>
            </a: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0" name="Group 50"/>
          <p:cNvGrpSpPr/>
          <p:nvPr/>
        </p:nvGrpSpPr>
        <p:grpSpPr>
          <a:xfrm>
            <a:off x="6792271" y="2216043"/>
            <a:ext cx="4342404" cy="760608"/>
            <a:chOff x="0" y="0"/>
            <a:chExt cx="5789872" cy="1014144"/>
          </a:xfrm>
        </p:grpSpPr>
        <p:grpSp>
          <p:nvGrpSpPr>
            <p:cNvPr id="51" name="Group 51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53" name="TextBox 53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54" name="Group 54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55" name="Freeform 55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56" name="TextBox 56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57" name="TextBox 57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58" name="TextBox 58"/>
          <p:cNvSpPr txBox="1"/>
          <p:nvPr/>
        </p:nvSpPr>
        <p:spPr>
          <a:xfrm>
            <a:off x="1002790" y="3200511"/>
            <a:ext cx="4984988" cy="573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Custo de implementação Alto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Controle Total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Latência baixa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Escalabilidade Dificultada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Riscos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Dependência de energia e Climatização controladas.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Interferências climaticas.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9" name="Group 59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60" name="AutoShape 60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1" name="AutoShape 61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2" name="AutoShape 62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3" name="Group 63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4" name="AutoShape 64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5" name="AutoShape 65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6" name="AutoShape 66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5" name="TextBox 58">
            <a:extLst>
              <a:ext uri="{FF2B5EF4-FFF2-40B4-BE49-F238E27FC236}">
                <a16:creationId xmlns:a16="http://schemas.microsoft.com/office/drawing/2014/main" id="{6645E2AF-97D9-33C9-CE64-D11469189F65}"/>
              </a:ext>
            </a:extLst>
          </p:cNvPr>
          <p:cNvSpPr txBox="1"/>
          <p:nvPr/>
        </p:nvSpPr>
        <p:spPr>
          <a:xfrm>
            <a:off x="6464730" y="3200511"/>
            <a:ext cx="4984988" cy="5017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Custo de </a:t>
            </a:r>
            <a:r>
              <a:rPr lang="en-US" sz="2200" u="none" dirty="0" err="1">
                <a:solidFill>
                  <a:srgbClr val="FFFFFF"/>
                </a:solidFill>
                <a:latin typeface="DM Sans"/>
              </a:rPr>
              <a:t>implementação</a:t>
            </a:r>
            <a:r>
              <a:rPr lang="en-US" sz="2200" u="none" dirty="0">
                <a:solidFill>
                  <a:srgbClr val="FFFFFF"/>
                </a:solidFill>
                <a:latin typeface="DM Sans"/>
              </a:rPr>
              <a:t> </a:t>
            </a:r>
            <a:r>
              <a:rPr lang="en-US" sz="2200" u="none" dirty="0" err="1">
                <a:solidFill>
                  <a:srgbClr val="FFFFFF"/>
                </a:solidFill>
                <a:latin typeface="DM Sans"/>
              </a:rPr>
              <a:t>Médio</a:t>
            </a: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Custos </a:t>
            </a:r>
            <a:r>
              <a:rPr lang="en-US" sz="2200" dirty="0" err="1">
                <a:solidFill>
                  <a:srgbClr val="FFFFFF"/>
                </a:solidFill>
                <a:latin typeface="DM Sans"/>
              </a:rPr>
              <a:t>constantes</a:t>
            </a: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 err="1">
                <a:solidFill>
                  <a:srgbClr val="FFFFFF"/>
                </a:solidFill>
                <a:latin typeface="DM Sans"/>
              </a:rPr>
              <a:t>Flexibilidade</a:t>
            </a: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Escalabilidade média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Latência baixa/media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Riscos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Dependência de terceiros.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Interferências climaticas.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3576163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22" name="Group 13">
            <a:extLst>
              <a:ext uri="{FF2B5EF4-FFF2-40B4-BE49-F238E27FC236}">
                <a16:creationId xmlns:a16="http://schemas.microsoft.com/office/drawing/2014/main" id="{F5AAF68E-D34F-73CE-D02C-3FCC2723CE9A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23" name="Group 14">
              <a:extLst>
                <a:ext uri="{FF2B5EF4-FFF2-40B4-BE49-F238E27FC236}">
                  <a16:creationId xmlns:a16="http://schemas.microsoft.com/office/drawing/2014/main" id="{C59FDE34-8411-C071-7B52-9C9C8D667B2C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28" name="Freeform 15">
                <a:extLst>
                  <a:ext uri="{FF2B5EF4-FFF2-40B4-BE49-F238E27FC236}">
                    <a16:creationId xmlns:a16="http://schemas.microsoft.com/office/drawing/2014/main" id="{B20C6F93-A2A7-0370-5CA2-6EA9BF5C03EE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9" name="TextBox 16">
                <a:extLst>
                  <a:ext uri="{FF2B5EF4-FFF2-40B4-BE49-F238E27FC236}">
                    <a16:creationId xmlns:a16="http://schemas.microsoft.com/office/drawing/2014/main" id="{81A96292-771B-154F-9F63-40E4651D0ED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24" name="Group 17">
              <a:extLst>
                <a:ext uri="{FF2B5EF4-FFF2-40B4-BE49-F238E27FC236}">
                  <a16:creationId xmlns:a16="http://schemas.microsoft.com/office/drawing/2014/main" id="{039CFA35-5604-9C63-0ADF-DEA0E6D056D3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26" name="Freeform 18">
                <a:extLst>
                  <a:ext uri="{FF2B5EF4-FFF2-40B4-BE49-F238E27FC236}">
                    <a16:creationId xmlns:a16="http://schemas.microsoft.com/office/drawing/2014/main" id="{BBF6987B-4336-6CE0-0312-031158EA0AFC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27" name="TextBox 19">
                <a:extLst>
                  <a:ext uri="{FF2B5EF4-FFF2-40B4-BE49-F238E27FC236}">
                    <a16:creationId xmlns:a16="http://schemas.microsoft.com/office/drawing/2014/main" id="{A845900E-D219-BA82-C848-81E418AED1DC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25" name="TextBox 20">
              <a:extLst>
                <a:ext uri="{FF2B5EF4-FFF2-40B4-BE49-F238E27FC236}">
                  <a16:creationId xmlns:a16="http://schemas.microsoft.com/office/drawing/2014/main" id="{5C87FB85-408D-D202-953E-86F293BA4A9E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9F627A4-35E5-D520-3D9D-51BD633C2422}"/>
              </a:ext>
            </a:extLst>
          </p:cNvPr>
          <p:cNvSpPr txBox="1"/>
          <p:nvPr/>
        </p:nvSpPr>
        <p:spPr>
          <a:xfrm>
            <a:off x="1143000" y="1418341"/>
            <a:ext cx="4984988" cy="8229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pt-BR" dirty="0">
                <a:solidFill>
                  <a:schemeClr val="bg1"/>
                </a:solidFill>
              </a:rPr>
              <a:t>AMD EPYC 9254 de 2,90 GHz.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Memória: </a:t>
            </a:r>
            <a:r>
              <a:rPr lang="pt-BR" dirty="0">
                <a:solidFill>
                  <a:schemeClr val="bg1"/>
                </a:solidFill>
              </a:rPr>
              <a:t>SSD de 960GB SATA RI 6Gbps 512 2.5“.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Amazenamento: </a:t>
            </a:r>
            <a:r>
              <a:rPr lang="sv-SE" dirty="0">
                <a:solidFill>
                  <a:schemeClr val="bg1"/>
                </a:solidFill>
              </a:rPr>
              <a:t>SSD de 960GB SATA RI 6Gbps.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 </a:t>
            </a: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  <a:latin typeface="gg sans"/>
              </a:rPr>
              <a:t>- Processador: </a:t>
            </a:r>
            <a:r>
              <a:rPr lang="es-ES" dirty="0">
                <a:solidFill>
                  <a:schemeClr val="bg1"/>
                </a:solidFill>
              </a:rPr>
              <a:t>AMD EPYC 9124 16 núcleos/32    threads.</a:t>
            </a: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-    Memória: </a:t>
            </a:r>
            <a:r>
              <a:rPr lang="nl-NL" dirty="0">
                <a:solidFill>
                  <a:schemeClr val="bg1"/>
                </a:solidFill>
              </a:rPr>
              <a:t>RDIMM de 16 GB, 4.800 MT/s</a:t>
            </a:r>
            <a:endParaRPr lang="pt-BR" dirty="0">
              <a:solidFill>
                <a:schemeClr val="bg1"/>
              </a:solidFill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Amazenamento: </a:t>
            </a:r>
            <a:r>
              <a:rPr lang="sv-SE" dirty="0">
                <a:solidFill>
                  <a:schemeClr val="bg1"/>
                </a:solidFill>
              </a:rPr>
              <a:t>SSD de 960GB SATA RI 6Gbps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Servidor de aplicação DELL: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de-DE" dirty="0">
                <a:solidFill>
                  <a:schemeClr val="bg1"/>
                </a:solidFill>
              </a:rPr>
              <a:t>Intel® Xeon® Silver 4416+ 2G, 20C/40T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 2x </a:t>
            </a:r>
            <a:r>
              <a:rPr lang="en-US" dirty="0">
                <a:solidFill>
                  <a:schemeClr val="bg1"/>
                </a:solidFill>
              </a:rPr>
              <a:t>16GB RDIMM, 4800MT/s, Single Rank 16Gb Base x8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 960GB SSD SATA Read Intensive 6Gbps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Intel® Xeon® E-2324G 3.1 GHz, 8M Cache, 4 núcleos/4 threads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:8GB DDR4 3200MHz (1X8GB, ECC, UDIMM, BCC)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HD de 2TB SATA 6Gbps 7.2K 512n 3.5" Cabled.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839DD7-A6CD-79A5-FA32-03C28287C363}"/>
              </a:ext>
            </a:extLst>
          </p:cNvPr>
          <p:cNvSpPr txBox="1"/>
          <p:nvPr/>
        </p:nvSpPr>
        <p:spPr>
          <a:xfrm>
            <a:off x="7175025" y="1418341"/>
            <a:ext cx="4984988" cy="71525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Infraestrutura Físca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Porta de emergencia:R$ 1.900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Rack de Servidor 12u R$ 660,00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Fechadura Biometrica - R$ 399,90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Redes de Computadores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  <a:latin typeface="gg sans"/>
              </a:rPr>
              <a:t>Cabos de Rede UTP 25 metros R$ 95,70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Switch Gerenciável Gigabit 24 portas R$ 1326,00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sv-SE" b="0" i="0" dirty="0">
                <a:solidFill>
                  <a:schemeClr val="bg1"/>
                </a:solidFill>
                <a:effectLst/>
                <a:latin typeface="gg sans"/>
              </a:rPr>
              <a:t>Internet 2 GIGA R$ 355,99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roteador:MikrotikRouterboard Rb4011igs-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R$ 3.188,90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Infraestrutura Elétrica: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Nobreak R$50.594,28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Gerador 25 KVA R$ 36729,07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Climatização 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ar-condicionado split inverter 12000 btus R$ 2483,08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0" lvl="1">
              <a:lnSpc>
                <a:spcPts val="2816"/>
              </a:lnSpc>
              <a:spcBef>
                <a:spcPct val="0"/>
              </a:spcBef>
            </a:pPr>
            <a:r>
              <a:rPr lang="en-US" sz="1800" dirty="0">
                <a:solidFill>
                  <a:srgbClr val="66FFFF"/>
                </a:solidFill>
                <a:latin typeface="DM Sans"/>
              </a:rPr>
              <a:t>Custo servidores: </a:t>
            </a:r>
            <a:r>
              <a:rPr lang="en-US" sz="1800" dirty="0">
                <a:solidFill>
                  <a:srgbClr val="FFFFFF"/>
                </a:solidFill>
                <a:latin typeface="DM Sans"/>
              </a:rPr>
              <a:t>R$ 200555,00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0833273-C2C5-226D-661D-03957DBCD74F}"/>
              </a:ext>
            </a:extLst>
          </p:cNvPr>
          <p:cNvSpPr txBox="1"/>
          <p:nvPr/>
        </p:nvSpPr>
        <p:spPr>
          <a:xfrm>
            <a:off x="2438400" y="1479101"/>
            <a:ext cx="4984988" cy="8229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pt-BR" dirty="0">
                <a:solidFill>
                  <a:schemeClr val="bg1"/>
                </a:solidFill>
              </a:rPr>
              <a:t>AMD EPYC 9254 de 2,90 GHz.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Memória: </a:t>
            </a:r>
            <a:r>
              <a:rPr lang="pt-BR" dirty="0">
                <a:solidFill>
                  <a:schemeClr val="bg1"/>
                </a:solidFill>
              </a:rPr>
              <a:t>SSD de 960GB SATA RI 6Gbps 512 2.5“.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Amazenamento: </a:t>
            </a:r>
            <a:r>
              <a:rPr lang="sv-SE" dirty="0">
                <a:solidFill>
                  <a:schemeClr val="bg1"/>
                </a:solidFill>
              </a:rPr>
              <a:t>SSD de 960GB SATA RI 6Gbps.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 </a:t>
            </a: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  <a:latin typeface="gg sans"/>
              </a:rPr>
              <a:t>- Processador: </a:t>
            </a:r>
            <a:r>
              <a:rPr lang="es-ES" dirty="0">
                <a:solidFill>
                  <a:schemeClr val="bg1"/>
                </a:solidFill>
              </a:rPr>
              <a:t>AMD EPYC 9124 16 núcleos/32    threads.</a:t>
            </a: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-    Memória: </a:t>
            </a:r>
            <a:r>
              <a:rPr lang="nl-NL" dirty="0">
                <a:solidFill>
                  <a:schemeClr val="bg1"/>
                </a:solidFill>
              </a:rPr>
              <a:t>RDIMM de 16 GB, 4.800 MT/s</a:t>
            </a:r>
            <a:endParaRPr lang="pt-BR" dirty="0">
              <a:solidFill>
                <a:schemeClr val="bg1"/>
              </a:solidFill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Amazenamento: </a:t>
            </a:r>
            <a:r>
              <a:rPr lang="sv-SE" dirty="0">
                <a:solidFill>
                  <a:schemeClr val="bg1"/>
                </a:solidFill>
              </a:rPr>
              <a:t>SSD de 960GB SATA RI 6Gbps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Servidor de aplicação DELL: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de-DE" dirty="0">
                <a:solidFill>
                  <a:schemeClr val="bg1"/>
                </a:solidFill>
              </a:rPr>
              <a:t>Intel® Xeon® Silver 4416+ 2G, 20C/40T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 2x </a:t>
            </a:r>
            <a:r>
              <a:rPr lang="en-US" dirty="0">
                <a:solidFill>
                  <a:schemeClr val="bg1"/>
                </a:solidFill>
              </a:rPr>
              <a:t>16GB RDIMM, 4800MT/s, Single Rank 16Gb Base x8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 960GB SSD SATA Read Intensive 6Gbps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Intel® Xeon® E-2324G 3.1 GHz, 8M Cache, 4 núcleos/4 threads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:8GB DDR4 3200MHz (1X8GB, ECC, UDIMM, BCC)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HD de 2TB SATA 6Gbps 7.2K 512n 3.5" Cabled.</a:t>
            </a:r>
            <a:endParaRPr lang="pt-BR" dirty="0">
              <a:solidFill>
                <a:schemeClr val="bg1"/>
              </a:solidFill>
            </a:endParaRPr>
          </a:p>
        </p:txBody>
      </p:sp>
      <p:grpSp>
        <p:nvGrpSpPr>
          <p:cNvPr id="9" name="Group 13">
            <a:extLst>
              <a:ext uri="{FF2B5EF4-FFF2-40B4-BE49-F238E27FC236}">
                <a16:creationId xmlns:a16="http://schemas.microsoft.com/office/drawing/2014/main" id="{D924F4B5-49D0-2185-D051-53EFF419F570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11" name="Group 14">
              <a:extLst>
                <a:ext uri="{FF2B5EF4-FFF2-40B4-BE49-F238E27FC236}">
                  <a16:creationId xmlns:a16="http://schemas.microsoft.com/office/drawing/2014/main" id="{FF956D40-A5D0-5DE8-5A5B-6E78E8A51EFE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7EE8CC0A-479C-0CBC-DDB5-3FB8D6DA17FA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9C0EFE9-9117-F9FF-FCF9-52869614A11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2" name="Group 17">
              <a:extLst>
                <a:ext uri="{FF2B5EF4-FFF2-40B4-BE49-F238E27FC236}">
                  <a16:creationId xmlns:a16="http://schemas.microsoft.com/office/drawing/2014/main" id="{176A1FB3-7AA9-F629-02C5-E745D2D51A34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14" name="Freeform 18">
                <a:extLst>
                  <a:ext uri="{FF2B5EF4-FFF2-40B4-BE49-F238E27FC236}">
                    <a16:creationId xmlns:a16="http://schemas.microsoft.com/office/drawing/2014/main" id="{0D9F2DFA-DC36-4ACF-265F-FAF3E66FDFCF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5" name="TextBox 19">
                <a:extLst>
                  <a:ext uri="{FF2B5EF4-FFF2-40B4-BE49-F238E27FC236}">
                    <a16:creationId xmlns:a16="http://schemas.microsoft.com/office/drawing/2014/main" id="{3271C8BA-82DD-890F-9000-E021C6A02F60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13" name="TextBox 20">
              <a:extLst>
                <a:ext uri="{FF2B5EF4-FFF2-40B4-BE49-F238E27FC236}">
                  <a16:creationId xmlns:a16="http://schemas.microsoft.com/office/drawing/2014/main" id="{EB17DE87-EC50-D509-890C-6B45AA93DE84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Infraestrutura 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438669B-CB4D-F378-53A0-943667DB8C84}"/>
              </a:ext>
            </a:extLst>
          </p:cNvPr>
          <p:cNvSpPr txBox="1"/>
          <p:nvPr/>
        </p:nvSpPr>
        <p:spPr>
          <a:xfrm>
            <a:off x="9128006" y="1468394"/>
            <a:ext cx="4984988" cy="689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Serviço de Colocation 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rgbClr val="66FFFF"/>
              </a:solidFill>
              <a:effectLst/>
              <a:latin typeface="gg sans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DDCBCBA-BF21-0A89-0534-A704B82FA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600" y="1948829"/>
            <a:ext cx="5257800" cy="519112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D3082D9-8A1A-90C0-0F04-FE4D8613990F}"/>
              </a:ext>
            </a:extLst>
          </p:cNvPr>
          <p:cNvSpPr txBox="1"/>
          <p:nvPr/>
        </p:nvSpPr>
        <p:spPr>
          <a:xfrm>
            <a:off x="8991600" y="7176625"/>
            <a:ext cx="5045190" cy="14074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0" lvl="1">
              <a:lnSpc>
                <a:spcPts val="2816"/>
              </a:lnSpc>
              <a:spcBef>
                <a:spcPct val="0"/>
              </a:spcBef>
            </a:pPr>
            <a:r>
              <a:rPr lang="en-US" sz="1800" dirty="0">
                <a:solidFill>
                  <a:srgbClr val="66FFFF"/>
                </a:solidFill>
                <a:latin typeface="DM Sans"/>
              </a:rPr>
              <a:t>Custo servidores: </a:t>
            </a:r>
            <a:r>
              <a:rPr lang="en-US" sz="1800" dirty="0">
                <a:solidFill>
                  <a:srgbClr val="FFFFFF"/>
                </a:solidFill>
                <a:latin typeface="DM Sans"/>
              </a:rPr>
              <a:t>R$ 200555</a:t>
            </a:r>
          </a:p>
          <a:p>
            <a:pPr marL="0" lvl="1" indent="0">
              <a:lnSpc>
                <a:spcPts val="2816"/>
              </a:lnSpc>
              <a:spcBef>
                <a:spcPct val="0"/>
              </a:spcBef>
            </a:pPr>
            <a:r>
              <a:rPr lang="en-US" sz="1800" dirty="0">
                <a:solidFill>
                  <a:srgbClr val="66FFFF"/>
                </a:solidFill>
                <a:latin typeface="DM Sans"/>
              </a:rPr>
              <a:t>Custo fixo: </a:t>
            </a:r>
            <a:r>
              <a:rPr lang="en-US" sz="1800" dirty="0">
                <a:solidFill>
                  <a:srgbClr val="FFFFFF"/>
                </a:solidFill>
                <a:latin typeface="DM Sans"/>
              </a:rPr>
              <a:t>R$ 2000/ mês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</p:spTree>
    <p:extLst>
      <p:ext uri="{BB962C8B-B14F-4D97-AF65-F5344CB8AC3E}">
        <p14:creationId xmlns:p14="http://schemas.microsoft.com/office/powerpoint/2010/main" val="4035409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C270C2F-8AD5-C787-67C7-F9BC1711DC15}"/>
              </a:ext>
            </a:extLst>
          </p:cNvPr>
          <p:cNvGrpSpPr/>
          <p:nvPr/>
        </p:nvGrpSpPr>
        <p:grpSpPr>
          <a:xfrm>
            <a:off x="371625" y="378528"/>
            <a:ext cx="10704764" cy="876101"/>
            <a:chOff x="19050" y="-19051"/>
            <a:chExt cx="14273018" cy="876101"/>
          </a:xfrm>
        </p:grpSpPr>
        <p:sp>
          <p:nvSpPr>
            <p:cNvPr id="85" name="AutoShape 3">
              <a:extLst>
                <a:ext uri="{FF2B5EF4-FFF2-40B4-BE49-F238E27FC236}">
                  <a16:creationId xmlns:a16="http://schemas.microsoft.com/office/drawing/2014/main" id="{C88425C4-466B-D005-D0E6-852F652559F4}"/>
                </a:ext>
              </a:extLst>
            </p:cNvPr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86" name="AutoShape 4">
              <a:extLst>
                <a:ext uri="{FF2B5EF4-FFF2-40B4-BE49-F238E27FC236}">
                  <a16:creationId xmlns:a16="http://schemas.microsoft.com/office/drawing/2014/main" id="{FADBA7E1-E2E0-37CA-1D9B-ECF4E2AA8D06}"/>
                </a:ext>
              </a:extLst>
            </p:cNvPr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49951B-340F-C5D9-95DE-31FE01544A8C}"/>
              </a:ext>
            </a:extLst>
          </p:cNvPr>
          <p:cNvGrpSpPr/>
          <p:nvPr/>
        </p:nvGrpSpPr>
        <p:grpSpPr>
          <a:xfrm rot="-10800000">
            <a:off x="371625" y="9112856"/>
            <a:ext cx="17544751" cy="876101"/>
            <a:chOff x="19050" y="-19051"/>
            <a:chExt cx="23393002" cy="876101"/>
          </a:xfrm>
        </p:grpSpPr>
        <p:sp>
          <p:nvSpPr>
            <p:cNvPr id="82" name="AutoShape 6">
              <a:extLst>
                <a:ext uri="{FF2B5EF4-FFF2-40B4-BE49-F238E27FC236}">
                  <a16:creationId xmlns:a16="http://schemas.microsoft.com/office/drawing/2014/main" id="{C1908FD7-2EC6-6645-2469-60487A4D8EE0}"/>
                </a:ext>
              </a:extLst>
            </p:cNvPr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83" name="AutoShape 7">
              <a:extLst>
                <a:ext uri="{FF2B5EF4-FFF2-40B4-BE49-F238E27FC236}">
                  <a16:creationId xmlns:a16="http://schemas.microsoft.com/office/drawing/2014/main" id="{C2B7DDED-DEE8-780B-85A4-A0CA1259ED06}"/>
                </a:ext>
              </a:extLst>
            </p:cNvPr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84" name="AutoShape 8">
              <a:extLst>
                <a:ext uri="{FF2B5EF4-FFF2-40B4-BE49-F238E27FC236}">
                  <a16:creationId xmlns:a16="http://schemas.microsoft.com/office/drawing/2014/main" id="{38D8F093-8C12-429A-01FD-36ADE05A4EB0}"/>
                </a:ext>
              </a:extLst>
            </p:cNvPr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54" name="TextBox 4">
            <a:extLst>
              <a:ext uri="{FF2B5EF4-FFF2-40B4-BE49-F238E27FC236}">
                <a16:creationId xmlns:a16="http://schemas.microsoft.com/office/drawing/2014/main" id="{CCB1A662-8806-1368-30B2-5F2826877869}"/>
              </a:ext>
            </a:extLst>
          </p:cNvPr>
          <p:cNvSpPr txBox="1"/>
          <p:nvPr/>
        </p:nvSpPr>
        <p:spPr>
          <a:xfrm>
            <a:off x="1117090" y="317094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u="none" dirty="0">
                <a:solidFill>
                  <a:srgbClr val="FFFFFF"/>
                </a:solidFill>
                <a:latin typeface="Agrandir Wide Thin Bold"/>
              </a:rPr>
              <a:t>Nuvem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928FB6C4-BFAB-2406-941A-A27A8B3BDDCB}"/>
              </a:ext>
            </a:extLst>
          </p:cNvPr>
          <p:cNvGrpSpPr/>
          <p:nvPr/>
        </p:nvGrpSpPr>
        <p:grpSpPr>
          <a:xfrm>
            <a:off x="1141514" y="1645124"/>
            <a:ext cx="4342404" cy="869103"/>
            <a:chOff x="0" y="-144661"/>
            <a:chExt cx="5789872" cy="1158805"/>
          </a:xfrm>
        </p:grpSpPr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CB348112-3221-69C4-56D7-81649CADF710}"/>
                </a:ext>
              </a:extLst>
            </p:cNvPr>
            <p:cNvGrpSpPr/>
            <p:nvPr/>
          </p:nvGrpSpPr>
          <p:grpSpPr>
            <a:xfrm>
              <a:off x="0" y="-144661"/>
              <a:ext cx="5789872" cy="1158805"/>
              <a:chOff x="0" y="-28575"/>
              <a:chExt cx="1143678" cy="228900"/>
            </a:xfrm>
          </p:grpSpPr>
          <p:sp>
            <p:nvSpPr>
              <p:cNvPr id="80" name="Freeform 15">
                <a:extLst>
                  <a:ext uri="{FF2B5EF4-FFF2-40B4-BE49-F238E27FC236}">
                    <a16:creationId xmlns:a16="http://schemas.microsoft.com/office/drawing/2014/main" id="{F1D5874E-C280-6953-EDD3-9CEC16A23F38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81" name="TextBox 16">
                <a:extLst>
                  <a:ext uri="{FF2B5EF4-FFF2-40B4-BE49-F238E27FC236}">
                    <a16:creationId xmlns:a16="http://schemas.microsoft.com/office/drawing/2014/main" id="{E67E22B0-DE91-B522-20B0-82352BF3E2C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AC437646-41AA-F4F7-6305-39562523919E}"/>
                </a:ext>
              </a:extLst>
            </p:cNvPr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78" name="Freeform 18">
                <a:extLst>
                  <a:ext uri="{FF2B5EF4-FFF2-40B4-BE49-F238E27FC236}">
                    <a16:creationId xmlns:a16="http://schemas.microsoft.com/office/drawing/2014/main" id="{BB687D86-32CB-12B5-5A9E-E1F4B237ACDD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9" name="TextBox 19">
                <a:extLst>
                  <a:ext uri="{FF2B5EF4-FFF2-40B4-BE49-F238E27FC236}">
                    <a16:creationId xmlns:a16="http://schemas.microsoft.com/office/drawing/2014/main" id="{D4C37144-B07D-E071-06A7-392DB7B95DE3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77" name="TextBox 20">
              <a:extLst>
                <a:ext uri="{FF2B5EF4-FFF2-40B4-BE49-F238E27FC236}">
                  <a16:creationId xmlns:a16="http://schemas.microsoft.com/office/drawing/2014/main" id="{5380696C-268B-AF53-F759-23DC2CAC566B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Aws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C7867DD-900D-5D59-DB13-AF510202E038}"/>
              </a:ext>
            </a:extLst>
          </p:cNvPr>
          <p:cNvGrpSpPr/>
          <p:nvPr/>
        </p:nvGrpSpPr>
        <p:grpSpPr>
          <a:xfrm>
            <a:off x="12387662" y="1645124"/>
            <a:ext cx="4342404" cy="869103"/>
            <a:chOff x="0" y="-144661"/>
            <a:chExt cx="5789872" cy="1158805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321B21FE-EAF1-9A06-F85D-1A8A42CA6FC0}"/>
                </a:ext>
              </a:extLst>
            </p:cNvPr>
            <p:cNvGrpSpPr/>
            <p:nvPr/>
          </p:nvGrpSpPr>
          <p:grpSpPr>
            <a:xfrm>
              <a:off x="0" y="-144661"/>
              <a:ext cx="5789872" cy="1158805"/>
              <a:chOff x="0" y="-28575"/>
              <a:chExt cx="1143678" cy="228900"/>
            </a:xfrm>
          </p:grpSpPr>
          <p:sp>
            <p:nvSpPr>
              <p:cNvPr id="73" name="Freeform 25">
                <a:extLst>
                  <a:ext uri="{FF2B5EF4-FFF2-40B4-BE49-F238E27FC236}">
                    <a16:creationId xmlns:a16="http://schemas.microsoft.com/office/drawing/2014/main" id="{A48B59A4-33E9-C028-E4B7-231D367BC3E7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4" name="TextBox 26">
                <a:extLst>
                  <a:ext uri="{FF2B5EF4-FFF2-40B4-BE49-F238E27FC236}">
                    <a16:creationId xmlns:a16="http://schemas.microsoft.com/office/drawing/2014/main" id="{EF2E200E-8335-D4AF-6814-9643FC7DE775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38F6D977-EE53-BC65-50C3-82DFDC750CD6}"/>
                </a:ext>
              </a:extLst>
            </p:cNvPr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71" name="Freeform 28">
                <a:extLst>
                  <a:ext uri="{FF2B5EF4-FFF2-40B4-BE49-F238E27FC236}">
                    <a16:creationId xmlns:a16="http://schemas.microsoft.com/office/drawing/2014/main" id="{2885982C-6CD9-79C9-96F5-B2A13D52C41A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2" name="TextBox 29">
                <a:extLst>
                  <a:ext uri="{FF2B5EF4-FFF2-40B4-BE49-F238E27FC236}">
                    <a16:creationId xmlns:a16="http://schemas.microsoft.com/office/drawing/2014/main" id="{0FC385CE-7257-E966-7529-CF857E247F23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70" name="TextBox 30">
              <a:extLst>
                <a:ext uri="{FF2B5EF4-FFF2-40B4-BE49-F238E27FC236}">
                  <a16:creationId xmlns:a16="http://schemas.microsoft.com/office/drawing/2014/main" id="{B28DA20C-4E27-55BF-6E3F-3C5FF4C1FB50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Oracle</a:t>
              </a:r>
            </a:p>
          </p:txBody>
        </p:sp>
      </p:grpSp>
      <p:sp>
        <p:nvSpPr>
          <p:cNvPr id="57" name="TextBox 40">
            <a:extLst>
              <a:ext uri="{FF2B5EF4-FFF2-40B4-BE49-F238E27FC236}">
                <a16:creationId xmlns:a16="http://schemas.microsoft.com/office/drawing/2014/main" id="{ABD42EAA-FA99-F19C-B23B-73AFB07EAB9C}"/>
              </a:ext>
            </a:extLst>
          </p:cNvPr>
          <p:cNvSpPr txBox="1"/>
          <p:nvPr/>
        </p:nvSpPr>
        <p:spPr>
          <a:xfrm>
            <a:off x="12066370" y="2841579"/>
            <a:ext cx="4984988" cy="6798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Primeira Maquina – AMD, VM.Standart.E4.flex, 24 vCPUs, 40Gib de memoria, armazenamento de 700 Gb, Utilization 744 hours/month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-&gt; 297,59 USD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Segunda Maquina – AMD, VM.Standart.E4.flex, 10 vCPUs, 16b de memoria, armazenamento de 700 Gb, Utilization 744 hours/month -&gt; 140.61 USD</a:t>
            </a:r>
          </a:p>
          <a:p>
            <a:pPr marL="342900" lvl="1" indent="-342900" algn="just">
              <a:lnSpc>
                <a:spcPts val="2816"/>
              </a:lnSpc>
              <a:spcBef>
                <a:spcPct val="0"/>
              </a:spcBef>
              <a:buFont typeface="Wingdings" panose="05000000000000000000" pitchFamily="2" charset="2"/>
              <a:buChar char="è"/>
            </a:pPr>
            <a:endParaRPr lang="en-US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Terceira Maquina – AMD, VM.Standart.E4.flex, 18 vCPUs, 25b de memoria, armazenamento de 300 Gb, Utilization 744 hours/month -&gt; 208.05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Quarta Maquina - AMD, VM.Standart.E4.flex, 4 vCPUs, 8b de memoria, armazenamento de 150 Gb, Utilization 744 hours/month * 3-&gt; 157.5 USD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D1D2066-154D-EDDE-D84A-A4D958249F9A}"/>
              </a:ext>
            </a:extLst>
          </p:cNvPr>
          <p:cNvGrpSpPr/>
          <p:nvPr/>
        </p:nvGrpSpPr>
        <p:grpSpPr>
          <a:xfrm>
            <a:off x="6764588" y="1645124"/>
            <a:ext cx="4342404" cy="869103"/>
            <a:chOff x="0" y="-144661"/>
            <a:chExt cx="5789872" cy="1158805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B2262E28-00EB-753D-3394-15A627726EDA}"/>
                </a:ext>
              </a:extLst>
            </p:cNvPr>
            <p:cNvGrpSpPr/>
            <p:nvPr/>
          </p:nvGrpSpPr>
          <p:grpSpPr>
            <a:xfrm>
              <a:off x="0" y="-144661"/>
              <a:ext cx="5789872" cy="1158805"/>
              <a:chOff x="0" y="-28575"/>
              <a:chExt cx="1143678" cy="228900"/>
            </a:xfrm>
          </p:grpSpPr>
          <p:sp>
            <p:nvSpPr>
              <p:cNvPr id="66" name="Freeform 52">
                <a:extLst>
                  <a:ext uri="{FF2B5EF4-FFF2-40B4-BE49-F238E27FC236}">
                    <a16:creationId xmlns:a16="http://schemas.microsoft.com/office/drawing/2014/main" id="{8A4A4BC9-DD4B-0235-8C61-8292DCF2B1A0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7" name="TextBox 53">
                <a:extLst>
                  <a:ext uri="{FF2B5EF4-FFF2-40B4-BE49-F238E27FC236}">
                    <a16:creationId xmlns:a16="http://schemas.microsoft.com/office/drawing/2014/main" id="{21C27C65-3C43-6A60-E8EF-BD86370642E0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48BB9B31-CAED-C39E-0426-FDA985DB0074}"/>
                </a:ext>
              </a:extLst>
            </p:cNvPr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64" name="Freeform 55">
                <a:extLst>
                  <a:ext uri="{FF2B5EF4-FFF2-40B4-BE49-F238E27FC236}">
                    <a16:creationId xmlns:a16="http://schemas.microsoft.com/office/drawing/2014/main" id="{440E19B4-24C8-4E83-9B6E-AC39306D5045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5" name="TextBox 56">
                <a:extLst>
                  <a:ext uri="{FF2B5EF4-FFF2-40B4-BE49-F238E27FC236}">
                    <a16:creationId xmlns:a16="http://schemas.microsoft.com/office/drawing/2014/main" id="{EDD871DA-7760-D075-2722-A0BEF2CD665E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63" name="TextBox 57">
              <a:extLst>
                <a:ext uri="{FF2B5EF4-FFF2-40B4-BE49-F238E27FC236}">
                  <a16:creationId xmlns:a16="http://schemas.microsoft.com/office/drawing/2014/main" id="{B15F7157-A91F-3831-F495-37E08FB01FC0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Google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024D67AC-3A56-EF82-CDB1-C219DECE1FC4}"/>
              </a:ext>
            </a:extLst>
          </p:cNvPr>
          <p:cNvSpPr txBox="1"/>
          <p:nvPr/>
        </p:nvSpPr>
        <p:spPr>
          <a:xfrm>
            <a:off x="1001304" y="2993979"/>
            <a:ext cx="4984988" cy="5362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Primeira Maquina – c6a.8xlarge, 32 vCPUs, 64Gib de memoria, desempenho da rede de 12500 Megabit e SSD gp2 -&gt; 521.42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Segunda Maquina – c4.4xlarge, 16 vCPUs, 30 Gib de memoria, e 700 Gb de armazenamento -&gt; 367.11 USD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Terceira Maquina – c4.xlarge, 4 vCPUs, 7.5Gib de memoria, 60 Gb de armazenamento * 5 -&gt; 402.30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Quarta Maquina - c6x.large, 4 vCPUs, 8 Gib de ram e 150 Gb de armazenamento * 3 -&gt; 187.79 USD</a:t>
            </a:r>
          </a:p>
        </p:txBody>
      </p:sp>
      <p:sp>
        <p:nvSpPr>
          <p:cNvPr id="60" name="TextBox 58">
            <a:extLst>
              <a:ext uri="{FF2B5EF4-FFF2-40B4-BE49-F238E27FC236}">
                <a16:creationId xmlns:a16="http://schemas.microsoft.com/office/drawing/2014/main" id="{E19E528A-29C9-2B8C-D54C-74FBF509985B}"/>
              </a:ext>
            </a:extLst>
          </p:cNvPr>
          <p:cNvSpPr txBox="1"/>
          <p:nvPr/>
        </p:nvSpPr>
        <p:spPr>
          <a:xfrm>
            <a:off x="6595696" y="2993979"/>
            <a:ext cx="4984988" cy="6439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Primeira Maquina – Custom Machine, 24 vCPUs, 40Gib de memoria, 2x375 GB de armazenamento, instance - time 730 hours-&gt; 1224,40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Segunda Maquina – Custom Machine, 10 vCPUs, 16Gib de memoria, 2x375 GB de armazenamento, instance - time 730 hours-&gt; 557,05 USD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Terceira Maquina – Custom Machine, 18 vCPUs, 25Gib de memoria, 1x375 GB de armazenamento, instance - time 730 hours-&gt; 871,30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Quarta Maquina - Custom Machine, 4 vCPUs, 8 Gib de memoria, 1x375 GB de armazenamento, instance - time 2190 hours-&gt; 1224,40 USD</a:t>
            </a:r>
          </a:p>
        </p:txBody>
      </p:sp>
    </p:spTree>
    <p:extLst>
      <p:ext uri="{BB962C8B-B14F-4D97-AF65-F5344CB8AC3E}">
        <p14:creationId xmlns:p14="http://schemas.microsoft.com/office/powerpoint/2010/main" val="2792779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TextBox 4">
            <a:extLst>
              <a:ext uri="{FF2B5EF4-FFF2-40B4-BE49-F238E27FC236}">
                <a16:creationId xmlns:a16="http://schemas.microsoft.com/office/drawing/2014/main" id="{3201DCAE-89A8-0824-9EAD-861A653563F7}"/>
              </a:ext>
            </a:extLst>
          </p:cNvPr>
          <p:cNvSpPr txBox="1"/>
          <p:nvPr/>
        </p:nvSpPr>
        <p:spPr>
          <a:xfrm>
            <a:off x="376106" y="1527362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dirty="0">
                <a:solidFill>
                  <a:srgbClr val="FFFFFF"/>
                </a:solidFill>
                <a:latin typeface="Agrandir Wide Thin Bold"/>
              </a:rPr>
              <a:t>Links</a:t>
            </a:r>
            <a:endParaRPr lang="en-US" sz="8499" u="none" dirty="0">
              <a:solidFill>
                <a:srgbClr val="FFFFFF"/>
              </a:solidFill>
              <a:latin typeface="Agrandir Wide Thin 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5C3697-BAC8-404F-9BFE-C59978F07085}"/>
              </a:ext>
            </a:extLst>
          </p:cNvPr>
          <p:cNvSpPr txBox="1"/>
          <p:nvPr/>
        </p:nvSpPr>
        <p:spPr>
          <a:xfrm>
            <a:off x="644841" y="3104756"/>
            <a:ext cx="4984988" cy="5357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2" tooltip="https://www.dell.com/pt-br/shop/cty/pdp/spd/poweredge-r7625/pe_r7625_15972_bcc_1?tfcid=31768715&amp;gacd=9687031-14063-5761040-273175705-0&amp;dgc=ST&amp;gad_source=1&amp;configurationid=fca6b943-0721-4416-ad4e-2f7d44e95a9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https://www.dell.com/pt-br/shop/cty/pdp/spd/poweredge-r7625/pe_r7625_15972_bcc_1?tfcid=31768715&amp;gacd=9687031-14063-5761040-273175705-0&amp;dgc=ST&amp;gad_source=1&amp;configurationid=fca6b943-0721-4416-ad4e-2f7d44e95a93</a:t>
            </a:r>
            <a:endParaRPr lang="pt-BR" b="1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3" tooltip="https://www.dell.com/pt-br/shop/cty/pdp/spd/poweredge-r7625/pe_r7625_15972_bcc_1?tfcid=31768715&amp;gacd=9687031-14063-5761040-273175705-0&amp;dgc=ST&amp;gad_source=1&amp;configurationid=96a1c86e-5f4f-4119-926b-95daff09a9af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https://www.dell.com/pt-br/shop/cty/pdp/spd/poweredge-r7625/pe_r7625_15972_bcc_1?tfcid=31768715&amp;gacd=9687031-14063-5761040-273175705-0&amp;dgc=ST&amp;gad_source=1&amp;configurationid=96a1c86e-5f4f-4119-926b-95daff09a9af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C54F04-0A0E-18D4-8D3E-4334AA20AF19}"/>
              </a:ext>
            </a:extLst>
          </p:cNvPr>
          <p:cNvSpPr txBox="1"/>
          <p:nvPr/>
        </p:nvSpPr>
        <p:spPr>
          <a:xfrm>
            <a:off x="5838046" y="3104756"/>
            <a:ext cx="4984988" cy="6434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aplicação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4" tooltip="https://www.dell.com/pt-br/shop/servidores-armazenamento-rede/servidor-rack-poweredge-r760xs/spd/poweredge-r760xs/pe_r760xs_16830_bcc_1?gacd=9687031-14063-5761040-273175705-0&amp;dgc=ST&amp;gad_source=1&amp;configurationid=a1252161-e818-4eeb-9ff1-b9c7cc0ba3db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https://www.dell.com/pt-br/shop/servidores-armazenamento-rede/servidor-rack-poweredge-r760xs/spd/poweredge-r760xs/pe_r760xs_16830_bcc_1?gacd=9687031-14063-5761040-273175705-0&amp;dgc=ST&amp;gad_source=1&amp;configurationid=a1252161-e818-4eeb-9ff1-b9c7cc0ba3db</a:t>
            </a: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  <a:r>
              <a:rPr lang="pt-BR" dirty="0">
                <a:solidFill>
                  <a:srgbClr val="66FFFF"/>
                </a:solidFill>
                <a:latin typeface="gg sans"/>
              </a:rPr>
              <a:t>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  <a:latin typeface="gg sans"/>
              </a:rPr>
              <a:t>-</a:t>
            </a:r>
            <a:r>
              <a:rPr lang="pt-BR" b="0" i="0" u="sng" dirty="0">
                <a:solidFill>
                  <a:schemeClr val="bg1"/>
                </a:solidFill>
                <a:effectLst/>
                <a:latin typeface="inherit"/>
                <a:hlinkClick r:id="rId5" tooltip="https://www.dell.com/pt-br/shop/servidores-armazenamento-rede/servidor-rack-poweredge-r250/spd/poweredge-r250/pe_r250_15318_bcc_1?configurationid=d04c062e-bc99-4c8f-88f3-255ddf7a406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https://www.dell.com/pt-br/shop/servidores-armazenamento-rede/servidor-rack-poweredge-r250/spd/poweredge-r250/pe_r250_15318_bcc_1?configurationid=d04c062e-bc99-4c8f-88f3-255ddf7a4061</a:t>
            </a:r>
            <a:endParaRPr lang="pt-BR" b="0" i="0" u="sng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Sistema linux debian link: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-    </a:t>
            </a: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6" tooltip="https://www.debian.org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https://www.debian.org/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  <p:grpSp>
        <p:nvGrpSpPr>
          <p:cNvPr id="9" name="Group 13">
            <a:extLst>
              <a:ext uri="{FF2B5EF4-FFF2-40B4-BE49-F238E27FC236}">
                <a16:creationId xmlns:a16="http://schemas.microsoft.com/office/drawing/2014/main" id="{38CA474E-7145-5728-F048-EEC31BBA37D5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13" name="Group 14">
              <a:extLst>
                <a:ext uri="{FF2B5EF4-FFF2-40B4-BE49-F238E27FC236}">
                  <a16:creationId xmlns:a16="http://schemas.microsoft.com/office/drawing/2014/main" id="{4517B98C-5D97-6CFE-718E-2664DD725845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8" name="Freeform 15">
                <a:extLst>
                  <a:ext uri="{FF2B5EF4-FFF2-40B4-BE49-F238E27FC236}">
                    <a16:creationId xmlns:a16="http://schemas.microsoft.com/office/drawing/2014/main" id="{35DA326A-A7F1-5842-4F7A-118E03A11DB7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9" name="TextBox 16">
                <a:extLst>
                  <a:ext uri="{FF2B5EF4-FFF2-40B4-BE49-F238E27FC236}">
                    <a16:creationId xmlns:a16="http://schemas.microsoft.com/office/drawing/2014/main" id="{05245F27-7317-2F0C-5024-44C0A6BBE737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4" name="Group 17">
              <a:extLst>
                <a:ext uri="{FF2B5EF4-FFF2-40B4-BE49-F238E27FC236}">
                  <a16:creationId xmlns:a16="http://schemas.microsoft.com/office/drawing/2014/main" id="{F5BB5389-3C0B-6E11-426C-48523D251A3E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16" name="Freeform 18">
                <a:extLst>
                  <a:ext uri="{FF2B5EF4-FFF2-40B4-BE49-F238E27FC236}">
                    <a16:creationId xmlns:a16="http://schemas.microsoft.com/office/drawing/2014/main" id="{9569EB20-698F-688D-E3DE-8D44E1ACB820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7" name="TextBox 19">
                <a:extLst>
                  <a:ext uri="{FF2B5EF4-FFF2-40B4-BE49-F238E27FC236}">
                    <a16:creationId xmlns:a16="http://schemas.microsoft.com/office/drawing/2014/main" id="{9FC6E7F1-2848-E217-4D70-4FF6E3A4F3B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15" name="TextBox 20">
              <a:extLst>
                <a:ext uri="{FF2B5EF4-FFF2-40B4-BE49-F238E27FC236}">
                  <a16:creationId xmlns:a16="http://schemas.microsoft.com/office/drawing/2014/main" id="{5790E957-3C72-D3C0-F580-ED7C82F56E15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51A74C1-2479-2B46-5E58-43A888082995}"/>
              </a:ext>
            </a:extLst>
          </p:cNvPr>
          <p:cNvSpPr txBox="1"/>
          <p:nvPr/>
        </p:nvSpPr>
        <p:spPr>
          <a:xfrm>
            <a:off x="11582400" y="3104756"/>
            <a:ext cx="4984988" cy="4998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Infraestrutura Física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Porta de emergencia: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Rack de Servidor 12u: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 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Fechadura Biometrica:</a:t>
            </a:r>
            <a:r>
              <a:rPr lang="pt-BR" dirty="0">
                <a:solidFill>
                  <a:schemeClr val="bg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pt-BR" dirty="0">
                <a:solidFill>
                  <a:schemeClr val="bg1"/>
                </a:solidFill>
              </a:rPr>
              <a:t> 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Redes de Computadores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  <a:latin typeface="gg sans"/>
              </a:rPr>
              <a:t>Cabos de Rede UTP 25 metros </a:t>
            </a:r>
            <a:r>
              <a:rPr lang="pt-BR" dirty="0">
                <a:solidFill>
                  <a:schemeClr val="bg1"/>
                </a:solidFill>
                <a:latin typeface="gg sans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Switch Gerenciável Gigabit 24 portas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Internet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  <a:latin typeface="gg sans"/>
              </a:rPr>
              <a:t>R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oteador:MikrotikRouterboard Rb4011igs-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Infraestrutura Elétrica: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Nobreak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Gerador 25 KVA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Climatização 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ar-condicionado split inverter 12000 btus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</p:spTree>
    <p:extLst>
      <p:ext uri="{BB962C8B-B14F-4D97-AF65-F5344CB8AC3E}">
        <p14:creationId xmlns:p14="http://schemas.microsoft.com/office/powerpoint/2010/main" val="1117456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TextBox 4">
            <a:extLst>
              <a:ext uri="{FF2B5EF4-FFF2-40B4-BE49-F238E27FC236}">
                <a16:creationId xmlns:a16="http://schemas.microsoft.com/office/drawing/2014/main" id="{3201DCAE-89A8-0824-9EAD-861A653563F7}"/>
              </a:ext>
            </a:extLst>
          </p:cNvPr>
          <p:cNvSpPr txBox="1"/>
          <p:nvPr/>
        </p:nvSpPr>
        <p:spPr>
          <a:xfrm>
            <a:off x="376106" y="1527362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dirty="0">
                <a:solidFill>
                  <a:srgbClr val="FFFFFF"/>
                </a:solidFill>
                <a:latin typeface="Agrandir Wide Thin Bold"/>
              </a:rPr>
              <a:t>Links</a:t>
            </a:r>
            <a:endParaRPr lang="en-US" sz="8499" u="none" dirty="0">
              <a:solidFill>
                <a:srgbClr val="FFFFFF"/>
              </a:solidFill>
              <a:latin typeface="Agrandir Wide Thin 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5C3697-BAC8-404F-9BFE-C59978F07085}"/>
              </a:ext>
            </a:extLst>
          </p:cNvPr>
          <p:cNvSpPr txBox="1"/>
          <p:nvPr/>
        </p:nvSpPr>
        <p:spPr>
          <a:xfrm>
            <a:off x="1219200" y="3016788"/>
            <a:ext cx="4984988" cy="5357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2" tooltip="https://www.dell.com/pt-br/shop/cty/pdp/spd/poweredge-r7625/pe_r7625_15972_bcc_1?tfcid=31768715&amp;gacd=9687031-14063-5761040-273175705-0&amp;dgc=ST&amp;gad_source=1&amp;configurationid=fca6b943-0721-4416-ad4e-2f7d44e95a9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https://www.dell.com/pt-br/shop/cty/pdp/spd/poweredge-r7625/pe_r7625_15972_bcc_1?tfcid=31768715&amp;gacd=9687031-14063-5761040-273175705-0&amp;dgc=ST&amp;gad_source=1&amp;configurationid=fca6b943-0721-4416-ad4e-2f7d44e95a93</a:t>
            </a:r>
            <a:endParaRPr lang="pt-BR" b="1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3" tooltip="https://www.dell.com/pt-br/shop/cty/pdp/spd/poweredge-r7625/pe_r7625_15972_bcc_1?tfcid=31768715&amp;gacd=9687031-14063-5761040-273175705-0&amp;dgc=ST&amp;gad_source=1&amp;configurationid=96a1c86e-5f4f-4119-926b-95daff09a9af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https://www.dell.com/pt-br/shop/cty/pdp/spd/poweredge-r7625/pe_r7625_15972_bcc_1?tfcid=31768715&amp;gacd=9687031-14063-5761040-273175705-0&amp;dgc=ST&amp;gad_source=1&amp;configurationid=96a1c86e-5f4f-4119-926b-95daff09a9af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C54F04-0A0E-18D4-8D3E-4334AA20AF19}"/>
              </a:ext>
            </a:extLst>
          </p:cNvPr>
          <p:cNvSpPr txBox="1"/>
          <p:nvPr/>
        </p:nvSpPr>
        <p:spPr>
          <a:xfrm>
            <a:off x="12725400" y="2826797"/>
            <a:ext cx="4984988" cy="6434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Servidor de aplicação DELL: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4" tooltip="https://www.dell.com/pt-br/shop/servidores-armazenamento-rede/servidor-rack-poweredge-r760xs/spd/poweredge-r760xs/pe_r760xs_16830_bcc_1?gacd=9687031-14063-5761040-273175705-0&amp;dgc=ST&amp;gad_source=1&amp;configurationid=a1252161-e818-4eeb-9ff1-b9c7cc0ba3db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https://www.dell.com/pt-br/shop/servidores-armazenamento-rede/servidor-rack-poweredge-r760xs/spd/poweredge-r760xs/pe_r760xs_16830_bcc_1?gacd=9687031-14063-5761040-273175705-0&amp;dgc=ST&amp;gad_source=1&amp;configurationid=a1252161-e818-4eeb-9ff1-b9c7cc0ba3db</a:t>
            </a: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  <a:r>
              <a:rPr lang="pt-BR" dirty="0">
                <a:solidFill>
                  <a:srgbClr val="66FFFF"/>
                </a:solidFill>
                <a:latin typeface="gg sans"/>
              </a:rPr>
              <a:t>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  <a:latin typeface="gg sans"/>
              </a:rPr>
              <a:t>-</a:t>
            </a:r>
            <a:r>
              <a:rPr lang="pt-BR" b="0" i="0" u="sng" dirty="0">
                <a:solidFill>
                  <a:schemeClr val="bg1"/>
                </a:solidFill>
                <a:effectLst/>
                <a:latin typeface="inherit"/>
                <a:hlinkClick r:id="rId5" tooltip="https://www.dell.com/pt-br/shop/servidores-armazenamento-rede/servidor-rack-poweredge-r250/spd/poweredge-r250/pe_r250_15318_bcc_1?configurationid=d04c062e-bc99-4c8f-88f3-255ddf7a406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https://www.dell.com/pt-br/shop/servidores-armazenamento-rede/servidor-rack-poweredge-r250/spd/poweredge-r250/pe_r250_15318_bcc_1?configurationid=d04c062e-bc99-4c8f-88f3-255ddf7a4061</a:t>
            </a:r>
            <a:endParaRPr lang="pt-BR" b="0" i="0" u="sng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Sistema linux debian link: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-    </a:t>
            </a: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6" tooltip="https://www.debian.org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https://www.debian.org/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BFD798-7021-722F-94E9-2BF618AA6020}"/>
              </a:ext>
            </a:extLst>
          </p:cNvPr>
          <p:cNvSpPr txBox="1"/>
          <p:nvPr/>
        </p:nvSpPr>
        <p:spPr>
          <a:xfrm>
            <a:off x="6946900" y="3016788"/>
            <a:ext cx="4984988" cy="1048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Serviço de Colocation: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7" tooltip="https://masterdaweb.com/colocation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https://masterdaweb.com/colocation/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</a:endParaRPr>
          </a:p>
        </p:txBody>
      </p:sp>
      <p:grpSp>
        <p:nvGrpSpPr>
          <p:cNvPr id="9" name="Group 13">
            <a:extLst>
              <a:ext uri="{FF2B5EF4-FFF2-40B4-BE49-F238E27FC236}">
                <a16:creationId xmlns:a16="http://schemas.microsoft.com/office/drawing/2014/main" id="{3C2421B3-9C03-3BA7-B617-50C4D1F890AF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14" name="Group 14">
              <a:extLst>
                <a:ext uri="{FF2B5EF4-FFF2-40B4-BE49-F238E27FC236}">
                  <a16:creationId xmlns:a16="http://schemas.microsoft.com/office/drawing/2014/main" id="{5313C25F-CF61-3EDC-520A-F19BD872529F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EE84003F-550A-6EF6-102F-092BC4EC02D1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37F7281-CB9A-2CC5-4C6A-F5258E9A269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5" name="Group 17">
              <a:extLst>
                <a:ext uri="{FF2B5EF4-FFF2-40B4-BE49-F238E27FC236}">
                  <a16:creationId xmlns:a16="http://schemas.microsoft.com/office/drawing/2014/main" id="{2CA4502D-8EFE-A949-B39C-EB275A8B2DAA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17" name="Freeform 18">
                <a:extLst>
                  <a:ext uri="{FF2B5EF4-FFF2-40B4-BE49-F238E27FC236}">
                    <a16:creationId xmlns:a16="http://schemas.microsoft.com/office/drawing/2014/main" id="{E0D23812-E0B9-E443-F0C5-34E8D625B305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8" name="TextBox 19">
                <a:extLst>
                  <a:ext uri="{FF2B5EF4-FFF2-40B4-BE49-F238E27FC236}">
                    <a16:creationId xmlns:a16="http://schemas.microsoft.com/office/drawing/2014/main" id="{5F49E515-B7B0-7DC3-1118-F2AD037B998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16" name="TextBox 20">
              <a:extLst>
                <a:ext uri="{FF2B5EF4-FFF2-40B4-BE49-F238E27FC236}">
                  <a16:creationId xmlns:a16="http://schemas.microsoft.com/office/drawing/2014/main" id="{F4697FFD-299A-D6ED-DED2-F5A3204F0F9B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Infraestrutura 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1345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500504"/>
            <a:ext cx="18288000" cy="6786496"/>
            <a:chOff x="0" y="0"/>
            <a:chExt cx="24384000" cy="9048661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21689" b="22664"/>
            <a:stretch>
              <a:fillRect/>
            </a:stretch>
          </p:blipFill>
          <p:spPr>
            <a:xfrm>
              <a:off x="0" y="0"/>
              <a:ext cx="24384000" cy="9048661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 flipH="1">
            <a:off x="11501504" y="3500504"/>
            <a:ext cx="7086677" cy="7086677"/>
          </a:xfrm>
          <a:custGeom>
            <a:avLst/>
            <a:gdLst/>
            <a:ahLst/>
            <a:cxnLst/>
            <a:rect l="l" t="t" r="r" b="b"/>
            <a:pathLst>
              <a:path w="7086677" h="7086677">
                <a:moveTo>
                  <a:pt x="7086677" y="0"/>
                </a:moveTo>
                <a:lnTo>
                  <a:pt x="0" y="0"/>
                </a:lnTo>
                <a:lnTo>
                  <a:pt x="0" y="7086677"/>
                </a:lnTo>
                <a:lnTo>
                  <a:pt x="7086677" y="7086677"/>
                </a:lnTo>
                <a:lnTo>
                  <a:pt x="708667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9" name="TextBox 9"/>
          <p:cNvSpPr txBox="1"/>
          <p:nvPr/>
        </p:nvSpPr>
        <p:spPr>
          <a:xfrm>
            <a:off x="2982803" y="2209800"/>
            <a:ext cx="12322393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Recomendamos o serviço de Colocation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790575"/>
            <a:ext cx="16230600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dirty="0">
                <a:solidFill>
                  <a:srgbClr val="FFFFFF"/>
                </a:solidFill>
                <a:latin typeface="Agrandir Wide Thin Bold"/>
              </a:rPr>
              <a:t>Recomendação</a:t>
            </a:r>
          </a:p>
        </p:txBody>
      </p:sp>
      <p:grpSp>
        <p:nvGrpSpPr>
          <p:cNvPr id="11" name="Group 3">
            <a:extLst>
              <a:ext uri="{FF2B5EF4-FFF2-40B4-BE49-F238E27FC236}">
                <a16:creationId xmlns:a16="http://schemas.microsoft.com/office/drawing/2014/main" id="{560F5A22-ABAD-72FC-26B4-F4D8C22379CE}"/>
              </a:ext>
            </a:extLst>
          </p:cNvPr>
          <p:cNvGrpSpPr/>
          <p:nvPr/>
        </p:nvGrpSpPr>
        <p:grpSpPr>
          <a:xfrm>
            <a:off x="2286000" y="4334382"/>
            <a:ext cx="14158726" cy="4268593"/>
            <a:chOff x="0" y="0"/>
            <a:chExt cx="18878302" cy="5691457"/>
          </a:xfrm>
        </p:grpSpPr>
        <p:grpSp>
          <p:nvGrpSpPr>
            <p:cNvPr id="12" name="Group 4">
              <a:extLst>
                <a:ext uri="{FF2B5EF4-FFF2-40B4-BE49-F238E27FC236}">
                  <a16:creationId xmlns:a16="http://schemas.microsoft.com/office/drawing/2014/main" id="{07A58E11-9AE5-4CEA-A0DF-8CE86AF08F42}"/>
                </a:ext>
              </a:extLst>
            </p:cNvPr>
            <p:cNvGrpSpPr/>
            <p:nvPr/>
          </p:nvGrpSpPr>
          <p:grpSpPr>
            <a:xfrm>
              <a:off x="0" y="234481"/>
              <a:ext cx="18878302" cy="5222495"/>
              <a:chOff x="0" y="0"/>
              <a:chExt cx="60320758" cy="16687141"/>
            </a:xfrm>
          </p:grpSpPr>
          <p:sp>
            <p:nvSpPr>
              <p:cNvPr id="15" name="Freeform 5">
                <a:extLst>
                  <a:ext uri="{FF2B5EF4-FFF2-40B4-BE49-F238E27FC236}">
                    <a16:creationId xmlns:a16="http://schemas.microsoft.com/office/drawing/2014/main" id="{C4B687F8-84D9-802A-9208-866D285FB387}"/>
                  </a:ext>
                </a:extLst>
              </p:cNvPr>
              <p:cNvSpPr/>
              <p:nvPr/>
            </p:nvSpPr>
            <p:spPr>
              <a:xfrm>
                <a:off x="72390" y="72390"/>
                <a:ext cx="60175976" cy="16542362"/>
              </a:xfrm>
              <a:custGeom>
                <a:avLst/>
                <a:gdLst/>
                <a:ahLst/>
                <a:cxnLst/>
                <a:rect l="l" t="t" r="r" b="b"/>
                <a:pathLst>
                  <a:path w="60175976" h="16542362">
                    <a:moveTo>
                      <a:pt x="0" y="0"/>
                    </a:moveTo>
                    <a:lnTo>
                      <a:pt x="60175976" y="0"/>
                    </a:lnTo>
                    <a:lnTo>
                      <a:pt x="60175976" y="16542362"/>
                    </a:lnTo>
                    <a:lnTo>
                      <a:pt x="0" y="165423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A3CAD"/>
              </a:solidFill>
            </p:spPr>
          </p:sp>
          <p:sp>
            <p:nvSpPr>
              <p:cNvPr id="16" name="Freeform 6">
                <a:extLst>
                  <a:ext uri="{FF2B5EF4-FFF2-40B4-BE49-F238E27FC236}">
                    <a16:creationId xmlns:a16="http://schemas.microsoft.com/office/drawing/2014/main" id="{ED6707A3-8228-4B7C-EC6A-233C205A557E}"/>
                  </a:ext>
                </a:extLst>
              </p:cNvPr>
              <p:cNvSpPr/>
              <p:nvPr/>
            </p:nvSpPr>
            <p:spPr>
              <a:xfrm>
                <a:off x="0" y="0"/>
                <a:ext cx="60320758" cy="16687141"/>
              </a:xfrm>
              <a:custGeom>
                <a:avLst/>
                <a:gdLst/>
                <a:ahLst/>
                <a:cxnLst/>
                <a:rect l="l" t="t" r="r" b="b"/>
                <a:pathLst>
                  <a:path w="60320758" h="16687141">
                    <a:moveTo>
                      <a:pt x="60175980" y="16542361"/>
                    </a:moveTo>
                    <a:lnTo>
                      <a:pt x="60320758" y="16542361"/>
                    </a:lnTo>
                    <a:lnTo>
                      <a:pt x="60320758" y="16687141"/>
                    </a:lnTo>
                    <a:lnTo>
                      <a:pt x="60175980" y="16687141"/>
                    </a:lnTo>
                    <a:lnTo>
                      <a:pt x="60175980" y="16542361"/>
                    </a:lnTo>
                    <a:close/>
                    <a:moveTo>
                      <a:pt x="0" y="144780"/>
                    </a:moveTo>
                    <a:lnTo>
                      <a:pt x="144780" y="144780"/>
                    </a:lnTo>
                    <a:lnTo>
                      <a:pt x="144780" y="16542361"/>
                    </a:lnTo>
                    <a:lnTo>
                      <a:pt x="0" y="16542361"/>
                    </a:lnTo>
                    <a:lnTo>
                      <a:pt x="0" y="144780"/>
                    </a:lnTo>
                    <a:close/>
                    <a:moveTo>
                      <a:pt x="0" y="16542361"/>
                    </a:moveTo>
                    <a:lnTo>
                      <a:pt x="144780" y="16542361"/>
                    </a:lnTo>
                    <a:lnTo>
                      <a:pt x="144780" y="16687141"/>
                    </a:lnTo>
                    <a:lnTo>
                      <a:pt x="0" y="16687141"/>
                    </a:lnTo>
                    <a:lnTo>
                      <a:pt x="0" y="16542361"/>
                    </a:lnTo>
                    <a:close/>
                    <a:moveTo>
                      <a:pt x="60175980" y="144780"/>
                    </a:moveTo>
                    <a:lnTo>
                      <a:pt x="60320758" y="144780"/>
                    </a:lnTo>
                    <a:lnTo>
                      <a:pt x="60320758" y="16542361"/>
                    </a:lnTo>
                    <a:lnTo>
                      <a:pt x="60175980" y="16542361"/>
                    </a:lnTo>
                    <a:lnTo>
                      <a:pt x="60175980" y="144780"/>
                    </a:lnTo>
                    <a:close/>
                    <a:moveTo>
                      <a:pt x="144780" y="16542361"/>
                    </a:moveTo>
                    <a:lnTo>
                      <a:pt x="60175980" y="16542361"/>
                    </a:lnTo>
                    <a:lnTo>
                      <a:pt x="60175980" y="16687141"/>
                    </a:lnTo>
                    <a:lnTo>
                      <a:pt x="144780" y="16687141"/>
                    </a:lnTo>
                    <a:lnTo>
                      <a:pt x="144780" y="16542361"/>
                    </a:lnTo>
                    <a:close/>
                    <a:moveTo>
                      <a:pt x="60175980" y="0"/>
                    </a:moveTo>
                    <a:lnTo>
                      <a:pt x="60320758" y="0"/>
                    </a:lnTo>
                    <a:lnTo>
                      <a:pt x="60320758" y="144780"/>
                    </a:lnTo>
                    <a:lnTo>
                      <a:pt x="60175980" y="144780"/>
                    </a:lnTo>
                    <a:lnTo>
                      <a:pt x="60175980" y="0"/>
                    </a:lnTo>
                    <a:close/>
                    <a:moveTo>
                      <a:pt x="0" y="0"/>
                    </a:moveTo>
                    <a:lnTo>
                      <a:pt x="144780" y="0"/>
                    </a:lnTo>
                    <a:lnTo>
                      <a:pt x="144780" y="144780"/>
                    </a:lnTo>
                    <a:lnTo>
                      <a:pt x="0" y="144780"/>
                    </a:lnTo>
                    <a:lnTo>
                      <a:pt x="0" y="0"/>
                    </a:lnTo>
                    <a:close/>
                    <a:moveTo>
                      <a:pt x="144780" y="0"/>
                    </a:moveTo>
                    <a:lnTo>
                      <a:pt x="60175980" y="0"/>
                    </a:lnTo>
                    <a:lnTo>
                      <a:pt x="60175980" y="144780"/>
                    </a:lnTo>
                    <a:lnTo>
                      <a:pt x="144780" y="144780"/>
                    </a:lnTo>
                    <a:lnTo>
                      <a:pt x="144780" y="0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  <p:grpSp>
          <p:nvGrpSpPr>
            <p:cNvPr id="13" name="Group 7">
              <a:extLst>
                <a:ext uri="{FF2B5EF4-FFF2-40B4-BE49-F238E27FC236}">
                  <a16:creationId xmlns:a16="http://schemas.microsoft.com/office/drawing/2014/main" id="{3EF3F318-9AF7-D6B0-4D10-A4CE1DAE3198}"/>
                </a:ext>
              </a:extLst>
            </p:cNvPr>
            <p:cNvGrpSpPr/>
            <p:nvPr/>
          </p:nvGrpSpPr>
          <p:grpSpPr>
            <a:xfrm>
              <a:off x="0" y="0"/>
              <a:ext cx="18878302" cy="5691457"/>
              <a:chOff x="0" y="0"/>
              <a:chExt cx="30464980" cy="9184625"/>
            </a:xfrm>
          </p:grpSpPr>
          <p:sp>
            <p:nvSpPr>
              <p:cNvPr id="14" name="Freeform 8">
                <a:extLst>
                  <a:ext uri="{FF2B5EF4-FFF2-40B4-BE49-F238E27FC236}">
                    <a16:creationId xmlns:a16="http://schemas.microsoft.com/office/drawing/2014/main" id="{8254079C-AE59-CD4A-1FAF-BF1608D7C554}"/>
                  </a:ext>
                </a:extLst>
              </p:cNvPr>
              <p:cNvSpPr/>
              <p:nvPr/>
            </p:nvSpPr>
            <p:spPr>
              <a:xfrm>
                <a:off x="0" y="0"/>
                <a:ext cx="30464981" cy="9184625"/>
              </a:xfrm>
              <a:custGeom>
                <a:avLst/>
                <a:gdLst/>
                <a:ahLst/>
                <a:cxnLst/>
                <a:rect l="l" t="t" r="r" b="b"/>
                <a:pathLst>
                  <a:path w="30464981" h="9184625">
                    <a:moveTo>
                      <a:pt x="0" y="0"/>
                    </a:moveTo>
                    <a:lnTo>
                      <a:pt x="0" y="9184625"/>
                    </a:lnTo>
                    <a:lnTo>
                      <a:pt x="30464981" y="9184625"/>
                    </a:lnTo>
                    <a:lnTo>
                      <a:pt x="30464981" y="0"/>
                    </a:lnTo>
                    <a:lnTo>
                      <a:pt x="0" y="0"/>
                    </a:lnTo>
                    <a:close/>
                    <a:moveTo>
                      <a:pt x="30404020" y="9123665"/>
                    </a:moveTo>
                    <a:lnTo>
                      <a:pt x="59690" y="9123665"/>
                    </a:lnTo>
                    <a:lnTo>
                      <a:pt x="59690" y="59690"/>
                    </a:lnTo>
                    <a:lnTo>
                      <a:pt x="30404020" y="59690"/>
                    </a:lnTo>
                    <a:lnTo>
                      <a:pt x="30404020" y="9123665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id="{B7348479-B5A8-8AA4-16EC-549F4B32A62F}"/>
              </a:ext>
            </a:extLst>
          </p:cNvPr>
          <p:cNvSpPr txBox="1"/>
          <p:nvPr/>
        </p:nvSpPr>
        <p:spPr>
          <a:xfrm>
            <a:off x="3039388" y="4567211"/>
            <a:ext cx="12651949" cy="3750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66FFFF"/>
                </a:solidFill>
                <a:latin typeface="DM Sans"/>
              </a:rPr>
              <a:t>Motivos</a:t>
            </a:r>
          </a:p>
          <a:p>
            <a:pPr lvl="1" algn="just">
              <a:lnSpc>
                <a:spcPts val="4200"/>
              </a:lnSpc>
            </a:pPr>
            <a:r>
              <a:rPr lang="pt-BR" sz="3200" dirty="0">
                <a:solidFill>
                  <a:srgbClr val="66FFFF"/>
                </a:solidFill>
              </a:rPr>
              <a:t>Para a nossa empresa de varejo que tem grande uso de dados, o  serviço de colocation oferece maior controle do que a nuvem, e é mais econômico do que manter nossa própria infraestrutura. Assim, garantimos eficiência no gerenciamento de operações e dados dos clientes. É uma ótima opção para caso possa ter interesse em migrar para infraestrutura local futuramente, é a opção mais equilibrada.</a:t>
            </a:r>
            <a:endParaRPr lang="en-US" sz="3000" dirty="0">
              <a:solidFill>
                <a:srgbClr val="66FFFF"/>
              </a:solidFill>
              <a:latin typeface="DM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1634</Words>
  <Application>Microsoft Office PowerPoint</Application>
  <PresentationFormat>Custom</PresentationFormat>
  <Paragraphs>194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Wingdings</vt:lpstr>
      <vt:lpstr>inherit</vt:lpstr>
      <vt:lpstr>gg sans</vt:lpstr>
      <vt:lpstr>Calibri</vt:lpstr>
      <vt:lpstr>Agrandir Wide Thin</vt:lpstr>
      <vt:lpstr>Agrandir Wide Thin Bold</vt:lpstr>
      <vt:lpstr>DM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Cópia de Blue and Turquoise Modern Geometric Company Timeline Presentation</dc:title>
  <cp:lastModifiedBy>Lucas Pereira</cp:lastModifiedBy>
  <cp:revision>41</cp:revision>
  <dcterms:created xsi:type="dcterms:W3CDTF">2006-08-16T00:00:00Z</dcterms:created>
  <dcterms:modified xsi:type="dcterms:W3CDTF">2024-06-05T03:16:01Z</dcterms:modified>
  <dc:identifier>DAGGqklrA-0</dc:identifier>
</cp:coreProperties>
</file>

<file path=docProps/thumbnail.jpeg>
</file>